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5" r:id="rId19"/>
  </p:sldIdLst>
  <p:sldSz cx="12192000" cy="6858000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normally book appointments to see a doctor or nurse?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A18-4AE9-A0E2-9BBD6210A1C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A18-4AE9-A0E2-9BBD6210A1C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A18-4AE9-A0E2-9BBD6210A1C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A18-4AE9-A0E2-9BBD6210A1C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 Person</c:v>
                </c:pt>
                <c:pt idx="1">
                  <c:v>By Phone</c:v>
                </c:pt>
                <c:pt idx="2">
                  <c:v>Online (patient access)</c:v>
                </c:pt>
                <c:pt idx="3">
                  <c:v>NHS App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129</c:v>
                </c:pt>
                <c:pt idx="2">
                  <c:v>11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F-41D7-A4AE-7B3BD46C2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0875151"/>
        <c:axId val="1527871983"/>
      </c:barChart>
      <c:catAx>
        <c:axId val="15808751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871983"/>
        <c:crosses val="autoZero"/>
        <c:auto val="1"/>
        <c:lblAlgn val="ctr"/>
        <c:lblOffset val="100"/>
        <c:noMultiLvlLbl val="0"/>
      </c:catAx>
      <c:valAx>
        <c:axId val="152787198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875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/>
              <a:t>In general,</a:t>
            </a:r>
            <a:r>
              <a:rPr lang="en-GB" sz="2000" baseline="0" dirty="0"/>
              <a:t> how satisfied are you with the care you get at the Surgery?</a:t>
            </a:r>
            <a:endParaRPr lang="en-GB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rate the ease of getting into the building?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993-4D2F-A77D-38EAB1EBFBF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993-4D2F-A77D-38EAB1EBFBF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993-4D2F-A77D-38EAB1EBFBF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993-4D2F-A77D-38EAB1EBFBF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993-4D2F-A77D-38EAB1EBFB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</c:v>
                </c:pt>
                <c:pt idx="1">
                  <c:v>Fairly</c:v>
                </c:pt>
                <c:pt idx="2">
                  <c:v>Neither satisfied nor dissatsified</c:v>
                </c:pt>
                <c:pt idx="3">
                  <c:v>Quite 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42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4-4235-B54C-A631C41EA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78551359"/>
        <c:axId val="1118392463"/>
      </c:barChart>
      <c:catAx>
        <c:axId val="15785513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392463"/>
        <c:crosses val="autoZero"/>
        <c:auto val="1"/>
        <c:lblAlgn val="ctr"/>
        <c:lblOffset val="100"/>
        <c:noMultiLvlLbl val="0"/>
      </c:catAx>
      <c:valAx>
        <c:axId val="111839246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551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Giving</a:t>
            </a:r>
            <a:r>
              <a:rPr lang="en-GB" baseline="0" dirty="0"/>
              <a:t> you enough time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rate the cleanliness of the surgery?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F8-48B4-9864-4AC68C1E844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F8-48B4-9864-4AC68C1E844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F8-48B4-9864-4AC68C1E844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EF8-48B4-9864-4AC68C1E844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EF8-48B4-9864-4AC68C1E844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Neither good nor poor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103</c:v>
                </c:pt>
                <c:pt idx="1">
                  <c:v>49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4-4F6A-82CD-1EE738B97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4707231"/>
        <c:axId val="1529650959"/>
      </c:barChart>
      <c:catAx>
        <c:axId val="15847072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650959"/>
        <c:crosses val="autoZero"/>
        <c:auto val="1"/>
        <c:lblAlgn val="ctr"/>
        <c:lblOffset val="100"/>
        <c:noMultiLvlLbl val="0"/>
      </c:catAx>
      <c:valAx>
        <c:axId val="1529650959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707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Listening to you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rate the display of information in the waiting room?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F87-44B9-B286-A63F2E7D646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F87-44B9-B286-A63F2E7D646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87-44B9-B286-A63F2E7D646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F87-44B9-B286-A63F2E7D646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F87-44B9-B286-A63F2E7D646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Neither good nor poor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102</c:v>
                </c:pt>
                <c:pt idx="1">
                  <c:v>48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4-41E3-9460-2611930C4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66221951"/>
        <c:axId val="1534472975"/>
      </c:barChart>
      <c:catAx>
        <c:axId val="15662219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472975"/>
        <c:crosses val="autoZero"/>
        <c:auto val="1"/>
        <c:lblAlgn val="ctr"/>
        <c:lblOffset val="100"/>
        <c:noMultiLvlLbl val="0"/>
      </c:catAx>
      <c:valAx>
        <c:axId val="1534472975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221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Treating you with care and concern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rate the display of information on the website?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CA-4579-ABBE-A7D2D92A042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CA-4579-ABBE-A7D2D92A042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CA-4579-ABBE-A7D2D92A042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9CA-4579-ABBE-A7D2D92A042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9CA-4579-ABBE-A7D2D92A042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Neither good or poor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105</c:v>
                </c:pt>
                <c:pt idx="1">
                  <c:v>43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E-466E-AE9C-1CF0AE9BA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84708623"/>
        <c:axId val="1590507311"/>
      </c:barChart>
      <c:catAx>
        <c:axId val="15847086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507311"/>
        <c:crosses val="autoZero"/>
        <c:auto val="1"/>
        <c:lblAlgn val="ctr"/>
        <c:lblOffset val="100"/>
        <c:noMultiLvlLbl val="0"/>
      </c:catAx>
      <c:valAx>
        <c:axId val="159050731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708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On a scale of 1-10, how would you rate the Surgery to your family and friends?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Reception Area, can other patients overhear what you say to the Receptionist?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02-407E-8FAC-27C8117B4E7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02-407E-8FAC-27C8117B4E7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02-407E-8FAC-27C8117B4E7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202-407E-8FAC-27C8117B4E7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10</c:v>
                </c:pt>
                <c:pt idx="7">
                  <c:v>31</c:v>
                </c:pt>
                <c:pt idx="8">
                  <c:v>37</c:v>
                </c:pt>
                <c:pt idx="9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3-42FC-A4E8-9991EDC19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05685599"/>
        <c:axId val="1080498431"/>
      </c:barChart>
      <c:catAx>
        <c:axId val="11056855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498431"/>
        <c:crosses val="autoZero"/>
        <c:auto val="1"/>
        <c:lblAlgn val="ctr"/>
        <c:lblOffset val="100"/>
        <c:noMultiLvlLbl val="0"/>
      </c:catAx>
      <c:valAx>
        <c:axId val="108049843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5685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your normally order repeat prescriptions?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5E-45E6-970C-C1235E29D22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15E-45E6-970C-C1235E29D22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15E-45E6-970C-C1235E29D22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15E-45E6-970C-C1235E29D22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 person</c:v>
                </c:pt>
                <c:pt idx="1">
                  <c:v>By phone</c:v>
                </c:pt>
                <c:pt idx="2">
                  <c:v>Online (patient access)</c:v>
                </c:pt>
                <c:pt idx="3">
                  <c:v>NHS App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57</c:v>
                </c:pt>
                <c:pt idx="2">
                  <c:v>21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A-488D-973F-A99E5CEA9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05686991"/>
        <c:axId val="1580178063"/>
      </c:barChart>
      <c:catAx>
        <c:axId val="11056869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178063"/>
        <c:crosses val="autoZero"/>
        <c:auto val="1"/>
        <c:lblAlgn val="ctr"/>
        <c:lblOffset val="100"/>
        <c:noMultiLvlLbl val="0"/>
      </c:catAx>
      <c:valAx>
        <c:axId val="158017806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5686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Have you found the new website useful?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 you use the website?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843-4B18-830C-6D7BBDA66C3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843-4B18-830C-6D7BBDA66C3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843-4B18-830C-6D7BBDA66C3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843-4B18-830C-6D7BBDA66C3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Don’t use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3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87-48AC-9B02-810D012E5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62800703"/>
        <c:axId val="1110089103"/>
      </c:barChart>
      <c:catAx>
        <c:axId val="1562800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089103"/>
        <c:crosses val="autoZero"/>
        <c:auto val="1"/>
        <c:lblAlgn val="ctr"/>
        <c:lblOffset val="100"/>
        <c:noMultiLvlLbl val="0"/>
      </c:catAx>
      <c:valAx>
        <c:axId val="111008910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800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getting through on the phone?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E9-49B2-83DE-6DD363C34B7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E9-49B2-83DE-6DD363C34B7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E9-49B2-83DE-6DD363C34B7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6E9-49B2-83DE-6DD363C34B7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6E9-49B2-83DE-6DD363C34B7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6E9-49B2-83DE-6DD363C34B7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49</c:v>
                </c:pt>
                <c:pt idx="2">
                  <c:v>73</c:v>
                </c:pt>
                <c:pt idx="3">
                  <c:v>22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C0-4141-BEA0-732E0BA53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16282047"/>
        <c:axId val="1590506831"/>
      </c:barChart>
      <c:catAx>
        <c:axId val="11162820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506831"/>
        <c:crosses val="autoZero"/>
        <c:auto val="1"/>
        <c:lblAlgn val="ctr"/>
        <c:lblOffset val="100"/>
        <c:noMultiLvlLbl val="0"/>
      </c:catAx>
      <c:valAx>
        <c:axId val="159050683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28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appointment available within a reasonable amount of time?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FA-45CC-8644-1B425712FD4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FA-45CC-8644-1B425712FD4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FA-45CC-8644-1B425712FD4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FA-45CC-8644-1B425712FD4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4FA-45CC-8644-1B425712FD4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4FA-45CC-8644-1B425712FD4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48</c:v>
                </c:pt>
                <c:pt idx="2">
                  <c:v>83</c:v>
                </c:pt>
                <c:pt idx="3">
                  <c:v>18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5-43EF-9F4F-37E3A7210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68618783"/>
        <c:axId val="1527554271"/>
      </c:barChart>
      <c:catAx>
        <c:axId val="10686187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554271"/>
        <c:crosses val="autoZero"/>
        <c:auto val="1"/>
        <c:lblAlgn val="ctr"/>
        <c:lblOffset val="100"/>
        <c:noMultiLvlLbl val="0"/>
      </c:catAx>
      <c:valAx>
        <c:axId val="152755427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618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ordering repeat prescriptions on the phone/online/NHS App?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548-4374-9619-CD3C45A1D8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548-4374-9619-CD3C45A1D8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548-4374-9619-CD3C45A1D8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548-4374-9619-CD3C45A1D86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548-4374-9619-CD3C45A1D86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548-4374-9619-CD3C45A1D86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</c:v>
                </c:pt>
                <c:pt idx="1">
                  <c:v>99</c:v>
                </c:pt>
                <c:pt idx="2">
                  <c:v>19</c:v>
                </c:pt>
                <c:pt idx="3">
                  <c:v>3</c:v>
                </c:pt>
                <c:pt idx="4">
                  <c:v>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8C-4AD6-B8F2-FCC7D40C4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32470303"/>
        <c:axId val="1118395823"/>
      </c:barChart>
      <c:catAx>
        <c:axId val="15324703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395823"/>
        <c:crosses val="autoZero"/>
        <c:auto val="1"/>
        <c:lblAlgn val="ctr"/>
        <c:lblOffset val="100"/>
        <c:noMultiLvlLbl val="0"/>
      </c:catAx>
      <c:valAx>
        <c:axId val="111839582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2470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obtaining test results by phone?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371-492D-BA7F-6094BD3AB6F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371-492D-BA7F-6094BD3AB6F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371-492D-BA7F-6094BD3AB6F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371-492D-BA7F-6094BD3AB6F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371-492D-BA7F-6094BD3AB6F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371-492D-BA7F-6094BD3AB6F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36</c:v>
                </c:pt>
                <c:pt idx="1">
                  <c:v>54</c:v>
                </c:pt>
                <c:pt idx="2">
                  <c:v>28</c:v>
                </c:pt>
                <c:pt idx="3">
                  <c:v>7</c:v>
                </c:pt>
                <c:pt idx="4">
                  <c:v>2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9-4AA9-8B92-CBD43D434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30885407"/>
        <c:axId val="1118392943"/>
      </c:barChart>
      <c:catAx>
        <c:axId val="15308854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392943"/>
        <c:crosses val="autoZero"/>
        <c:auto val="1"/>
        <c:lblAlgn val="ctr"/>
        <c:lblOffset val="100"/>
        <c:noMultiLvlLbl val="0"/>
      </c:catAx>
      <c:valAx>
        <c:axId val="111839294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0885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booking appointments online?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20-4F11-8810-3E46AD6B3FB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20-4F11-8810-3E46AD6B3FB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20-4F11-8810-3E46AD6B3FB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20-4F11-8810-3E46AD6B3FB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120-4F11-8810-3E46AD6B3FB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120-4F11-8810-3E46AD6B3FB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71</c:v>
                </c:pt>
                <c:pt idx="1">
                  <c:v>30</c:v>
                </c:pt>
                <c:pt idx="2">
                  <c:v>17</c:v>
                </c:pt>
                <c:pt idx="3">
                  <c:v>2</c:v>
                </c:pt>
                <c:pt idx="4">
                  <c:v>2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1-4158-99EC-6C44DDAC2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16283903"/>
        <c:axId val="1529650479"/>
      </c:barChart>
      <c:catAx>
        <c:axId val="11162839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650479"/>
        <c:crosses val="autoZero"/>
        <c:auto val="1"/>
        <c:lblAlgn val="ctr"/>
        <c:lblOffset val="100"/>
        <c:noMultiLvlLbl val="0"/>
      </c:catAx>
      <c:valAx>
        <c:axId val="1529650479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283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the past 6 months how easy have you found using the online triage/consultation service?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51-4B8F-9492-9DFDDE5428F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51-4B8F-9492-9DFDDE5428F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51-4B8F-9492-9DFDDE5428F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151-4B8F-9492-9DFDDE5428F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151-4B8F-9492-9DFDDE5428F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151-4B8F-9492-9DFDDE5428F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Haven't tried</c:v>
                </c:pt>
                <c:pt idx="1">
                  <c:v>Very easy</c:v>
                </c:pt>
                <c:pt idx="2">
                  <c:v>Fairly easy</c:v>
                </c:pt>
                <c:pt idx="3">
                  <c:v>Not very easy</c:v>
                </c:pt>
                <c:pt idx="4">
                  <c:v>Not at all easy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</c:v>
                </c:pt>
                <c:pt idx="1">
                  <c:v>19</c:v>
                </c:pt>
                <c:pt idx="2">
                  <c:v>6</c:v>
                </c:pt>
                <c:pt idx="3">
                  <c:v>1</c:v>
                </c:pt>
                <c:pt idx="4">
                  <c:v>0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8-42A9-BE31-DAB2A5AB7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34606303"/>
        <c:axId val="1079516015"/>
      </c:barChart>
      <c:catAx>
        <c:axId val="15346063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516015"/>
        <c:crosses val="autoZero"/>
        <c:auto val="1"/>
        <c:lblAlgn val="ctr"/>
        <c:lblOffset val="100"/>
        <c:noMultiLvlLbl val="0"/>
      </c:catAx>
      <c:valAx>
        <c:axId val="1079516015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606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9652-16BB-4877-B361-AF06DB169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65D2C-B429-4B07-A2A0-B8B667562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CD798-5074-47B6-8462-81C1A06E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A6DAD-B2AF-4D40-BBB3-59CF8FE0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F3A64-1F6A-4960-A7C4-7F3BBD56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6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6484-F9F5-4FDB-88AE-AAA9E69B7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5099F-479A-4ABA-B229-1883BB28B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24578-7A7A-4DD4-82D1-9B83136D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0607-31D7-42B1-934D-DC9F266C1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B2E57-73F1-464E-8AE4-9A3B4CA4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48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2D9EA-68E9-4947-A922-01E33AC6C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80D7A-E3AF-4424-962E-3CD30833B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0811E-E679-4947-855C-66500C75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715EA-642B-4C50-983F-3026C723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7643D-564A-4D21-B08F-8E2801EB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2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D685-5E92-4A1B-8B53-D1A8A145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DE27-F4FA-4DB5-B25B-15D929742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B43CA-03E9-43E0-B476-89B69F56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21998-14D3-4321-BB82-926B6662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C2BBB-E6B7-4992-A726-41D8DCFC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59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80E0-B742-4DA2-8458-11D3D51F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F7B3D-744F-4C18-AE64-924DD50D1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B363C-E930-4CFF-8C70-56F40BF5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82B1C-B702-4B16-A313-EE9C1E10D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F9A58-2827-4E79-B45E-1F0AC9E0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0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A0EB0-805B-4789-8A05-54CC1ECE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056D-F836-4878-AF49-3AF01893B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19FAB-42D1-4B65-B6C9-02AA87F25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EE31E-5CE5-409C-8663-6314E0CF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647C9-84BB-4D4C-96B9-2BA1B37BA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990A6-887D-4695-9F6D-D34400B5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E6338-6B70-4772-B833-3A62EA790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08BD2-673F-4BB1-901B-31E9A0521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1FFA3-6FC1-4A63-B5FE-4C16B7521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8627D-A3DA-4D10-9B99-B31FD4F9F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2DAE62-79EB-4A0F-BEC1-0BBB15085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930705-254B-4613-9ABB-670CB64C1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15BA5F-C3A2-469F-B3F2-C849F7FC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E14B5-658B-43EC-9D7B-B7FDC0A7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4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50D5A-781E-46B4-BC46-C8668453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31149-6F54-47F7-B19C-109ACC71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D1767-1735-4D2C-B66E-86CDCD4F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47FE5-11E5-4054-997F-D183CAD7D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46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DA9B2-0271-47C6-91F1-6814619D7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B4427-FEE1-4D08-B0C9-78EFC8F6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00C16-CE24-4A7B-9B7C-42786875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8E783-A0F0-4D28-8C2D-6C82D449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F3245-8D2B-476B-B3F5-527ED8AB9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24D16-1EED-4975-B840-AABDD67D0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8C5D3-C810-498C-B8A1-B7ACECDF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9B363-A6C1-4732-A5F0-DE5DFD68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80AF3-A091-421A-84C2-0E36E364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0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15A2-7A01-4CDD-8F14-5A98C867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CFC6A3-D80A-4297-96DB-5D762924D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F7F8E-716F-4CB5-9A94-BF742BB7B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5E078-E2EA-4648-B18C-CC2BA3A20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C5E8A-CC36-4C6B-B183-B36093D9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8892B-ADD0-462E-9A07-51EEE445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88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88756E-06B0-46EE-9F6D-959284D6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359FE-D443-47FC-B30F-3DD1A7B76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9D6D1-0343-4948-91FB-2FFF47E5E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F413F-EC37-401D-85A1-5E6A3AA8CCC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0C7E5-0443-4CC0-BC01-ABD94BB75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D09CE-2365-4884-881D-B6FA1C9FE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6809-4172-49E8-90A7-1742468C8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84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19D3-5FFA-4741-91E3-A0CC143F5C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DUNCHURCH SURGERY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E86F0-9C49-4478-B4D0-6D03D9B810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PATIENT QUESTIONNAIRE 2024 UNDERTAKEN 26/02/2024-8/3/2024.</a:t>
            </a:r>
          </a:p>
          <a:p>
            <a:pPr eaLnBrk="1" hangingPunct="1"/>
            <a:r>
              <a:rPr lang="en-GB" dirty="0"/>
              <a:t>156 responses.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92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B895C8D-34B5-4BC1-97D1-BFDC615DB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342879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006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5B34C14-1448-4D92-A0BC-A7D43939A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54848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882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5C93CB-82B1-4D47-9845-283E6D6D3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8996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2711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0B8E19B-4280-44AB-B9BC-F6F8A05FC2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95369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286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5684DA2-62A8-453B-B054-3BA2D32D21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77211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448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7C52C4F-24DE-4FB4-82CF-B46C772F5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46940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0094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D93A68A-8075-43DF-8137-C8CA033B1C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18848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9209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C6769A-3FB6-C436-C556-026C6179F2E6}"/>
              </a:ext>
            </a:extLst>
          </p:cNvPr>
          <p:cNvSpPr txBox="1"/>
          <p:nvPr/>
        </p:nvSpPr>
        <p:spPr>
          <a:xfrm>
            <a:off x="439366" y="335845"/>
            <a:ext cx="113132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Any other comments?,</a:t>
            </a:r>
          </a:p>
          <a:p>
            <a:endParaRPr lang="en-GB" dirty="0"/>
          </a:p>
          <a:p>
            <a:r>
              <a:rPr lang="en-GB" dirty="0"/>
              <a:t>You said…..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did;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Regarding appointments we will continually review our rotas and capacity to identify and ensure that we offer the optimum number of pre-bookable appointments.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we are upgrading our telephone system to include call-back and call queueing facilities.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are upgrading our telephone system with advanced data analytics 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New telephone system will hopefully help with getting through on the phone to make appointments and improve the PA system.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have decided to bring the old toys (taken away with Covid) back to the waiting room (after the POD removal).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EED64E7-AE87-0ABC-1E00-0410DCD41AD8}"/>
              </a:ext>
            </a:extLst>
          </p:cNvPr>
          <p:cNvGrpSpPr/>
          <p:nvPr/>
        </p:nvGrpSpPr>
        <p:grpSpPr>
          <a:xfrm>
            <a:off x="6215203" y="1819247"/>
            <a:ext cx="2086252" cy="1322773"/>
            <a:chOff x="887767" y="1473693"/>
            <a:chExt cx="2139518" cy="1580225"/>
          </a:xfrm>
        </p:grpSpPr>
        <p:sp>
          <p:nvSpPr>
            <p:cNvPr id="4" name="Speech Bubble: Rectangle 3">
              <a:extLst>
                <a:ext uri="{FF2B5EF4-FFF2-40B4-BE49-F238E27FC236}">
                  <a16:creationId xmlns:a16="http://schemas.microsoft.com/office/drawing/2014/main" id="{18B0FD36-D798-656C-9563-56D1E58EA126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03807E-B418-BD2A-78E0-79FA295801B0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1103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“Very friendly, efficient receptionists”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B88B86-9BA5-BAB4-2C5C-01AA3F9C322E}"/>
              </a:ext>
            </a:extLst>
          </p:cNvPr>
          <p:cNvGrpSpPr/>
          <p:nvPr/>
        </p:nvGrpSpPr>
        <p:grpSpPr>
          <a:xfrm>
            <a:off x="3230112" y="720339"/>
            <a:ext cx="2086252" cy="1322773"/>
            <a:chOff x="887767" y="1473693"/>
            <a:chExt cx="2139518" cy="1580225"/>
          </a:xfrm>
        </p:grpSpPr>
        <p:sp>
          <p:nvSpPr>
            <p:cNvPr id="13" name="Speech Bubble: Rectangle 12">
              <a:extLst>
                <a:ext uri="{FF2B5EF4-FFF2-40B4-BE49-F238E27FC236}">
                  <a16:creationId xmlns:a16="http://schemas.microsoft.com/office/drawing/2014/main" id="{BFC25F9F-7726-D980-BE69-C32C063F0142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E188F16-9D05-2FD8-D8DE-FBE664A3DE18}"/>
                </a:ext>
              </a:extLst>
            </p:cNvPr>
            <p:cNvSpPr txBox="1"/>
            <p:nvPr/>
          </p:nvSpPr>
          <p:spPr>
            <a:xfrm>
              <a:off x="1022701" y="1572831"/>
              <a:ext cx="1924975" cy="143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“Some childrens toys/books in waiting area.</a:t>
              </a:r>
            </a:p>
            <a:p>
              <a:r>
                <a:rPr lang="en-GB" dirty="0"/>
                <a:t>Better speakers”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F6C4019-408F-A13D-D708-CE317A25ECFE}"/>
              </a:ext>
            </a:extLst>
          </p:cNvPr>
          <p:cNvGrpSpPr/>
          <p:nvPr/>
        </p:nvGrpSpPr>
        <p:grpSpPr>
          <a:xfrm>
            <a:off x="8674481" y="933483"/>
            <a:ext cx="2161918" cy="1771527"/>
            <a:chOff x="887767" y="1473693"/>
            <a:chExt cx="2139518" cy="1893587"/>
          </a:xfrm>
        </p:grpSpPr>
        <p:sp>
          <p:nvSpPr>
            <p:cNvPr id="16" name="Speech Bubble: Rectangle 15">
              <a:extLst>
                <a:ext uri="{FF2B5EF4-FFF2-40B4-BE49-F238E27FC236}">
                  <a16:creationId xmlns:a16="http://schemas.microsoft.com/office/drawing/2014/main" id="{6E59A8E5-6ED2-B60D-2AA9-532BAC3F260B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FFDCB4B-3C76-68A3-1082-8358BD7AE151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1764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“Lack of continuity and have to wait for routine appointments”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67F459-C90F-E2ED-C6AC-19EBAE817B04}"/>
              </a:ext>
            </a:extLst>
          </p:cNvPr>
          <p:cNvGrpSpPr/>
          <p:nvPr/>
        </p:nvGrpSpPr>
        <p:grpSpPr>
          <a:xfrm>
            <a:off x="887767" y="1473693"/>
            <a:ext cx="2086252" cy="1322773"/>
            <a:chOff x="887767" y="1473693"/>
            <a:chExt cx="2139518" cy="1580225"/>
          </a:xfrm>
        </p:grpSpPr>
        <p:sp>
          <p:nvSpPr>
            <p:cNvPr id="19" name="Speech Bubble: Rectangle 18">
              <a:extLst>
                <a:ext uri="{FF2B5EF4-FFF2-40B4-BE49-F238E27FC236}">
                  <a16:creationId xmlns:a16="http://schemas.microsoft.com/office/drawing/2014/main" id="{88F92A78-7401-642B-85CE-070D76AB66E6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56B2B65-E242-93FD-8517-D1D39E958F15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772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“Improve the PA system”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3B33454-548D-FF7B-893A-7753677D39B3}"/>
              </a:ext>
            </a:extLst>
          </p:cNvPr>
          <p:cNvGrpSpPr/>
          <p:nvPr/>
        </p:nvGrpSpPr>
        <p:grpSpPr>
          <a:xfrm>
            <a:off x="3361687" y="2360903"/>
            <a:ext cx="2408798" cy="2069054"/>
            <a:chOff x="887767" y="1473693"/>
            <a:chExt cx="2139518" cy="2224497"/>
          </a:xfrm>
        </p:grpSpPr>
        <p:sp>
          <p:nvSpPr>
            <p:cNvPr id="22" name="Speech Bubble: Rectangle 21">
              <a:extLst>
                <a:ext uri="{FF2B5EF4-FFF2-40B4-BE49-F238E27FC236}">
                  <a16:creationId xmlns:a16="http://schemas.microsoft.com/office/drawing/2014/main" id="{536041A6-ED8A-F56A-7F2B-2A490B2563E7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B671ECB-AA0B-65D9-8C8E-CEAE8BEF5805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2095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“only real negative is being unable to get appointments with preferred doctors”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8535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3B8A-9F82-40A6-B7D3-53F856E47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695" y="1753299"/>
            <a:ext cx="5645792" cy="45719"/>
          </a:xfrm>
        </p:spPr>
        <p:txBody>
          <a:bodyPr>
            <a:noAutofit/>
          </a:bodyPr>
          <a:lstStyle/>
          <a:p>
            <a:r>
              <a:rPr lang="en-GB" sz="3600" dirty="0"/>
              <a:t>Some questions about yourself (optional)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56690-9013-428E-8E9F-D78AB1442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28" y="2181138"/>
            <a:ext cx="9317372" cy="3076662"/>
          </a:xfrm>
        </p:spPr>
        <p:txBody>
          <a:bodyPr>
            <a:normAutofit fontScale="70000" lnSpcReduction="20000"/>
          </a:bodyPr>
          <a:lstStyle/>
          <a:p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  <a:p>
            <a:pPr algn="l"/>
            <a:r>
              <a:rPr lang="en-GB" sz="2400" dirty="0"/>
              <a:t>Male- 59		Female- 85</a:t>
            </a:r>
          </a:p>
          <a:p>
            <a:pPr algn="l"/>
            <a:r>
              <a:rPr lang="en-GB" sz="2400" dirty="0"/>
              <a:t>Under 18- 1; 18-24- 6; 25-34- 19; 35-44- 18; 45-54- 18; 55-64- 24;  65-74- 19; 75-84-28; </a:t>
            </a:r>
          </a:p>
          <a:p>
            <a:pPr algn="l"/>
            <a:r>
              <a:rPr lang="en-GB" sz="2400" dirty="0"/>
              <a:t>85+ -8</a:t>
            </a:r>
          </a:p>
          <a:p>
            <a:pPr algn="l"/>
            <a:r>
              <a:rPr lang="en-GB" sz="2400" dirty="0"/>
              <a:t>In employment- 69; Unemployed- 4; Full-time education (school, college, university)- 4; Fully retired from work- 54; Other- 7</a:t>
            </a:r>
          </a:p>
          <a:p>
            <a:pPr algn="l"/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Are you a parent or a legal guardian of any children aged under 16 years currently living in your home? Yes- 38; No- 105</a:t>
            </a:r>
          </a:p>
          <a:p>
            <a:pPr algn="l"/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have carer responsibilities for anyone in your household with a long-standing health problem or disability? Yes- 8; No- 129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34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A1B01C8-18EB-4C07-8B66-7CADEF37DC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52505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136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74FD53E-1AE1-4D58-842A-652C4562F3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571185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769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7E6678-CFBA-4030-90B6-392B297FC5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62065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544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70AF84-D3AE-4A8F-AFE5-108C5C78B9BD}"/>
              </a:ext>
            </a:extLst>
          </p:cNvPr>
          <p:cNvSpPr txBox="1"/>
          <p:nvPr/>
        </p:nvSpPr>
        <p:spPr>
          <a:xfrm>
            <a:off x="609600" y="499839"/>
            <a:ext cx="1097279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If you use the website, what have you found most useful?</a:t>
            </a: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You said- </a:t>
            </a: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We did-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Much bigger improvement on the previous use of the website.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Consider promotional strategies to promote patients to check the website – possible poster in reception/phone message when patient’s ring through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Online messaging has proved very positive for patients. </a:t>
            </a: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Full results are available on request</a:t>
            </a:r>
            <a:endParaRPr lang="en-GB" b="1" dirty="0">
              <a:latin typeface="Calibri" panose="020F050202020403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9FD92EA-4AD3-8C13-4D03-430CB4621F0E}"/>
              </a:ext>
            </a:extLst>
          </p:cNvPr>
          <p:cNvGrpSpPr/>
          <p:nvPr/>
        </p:nvGrpSpPr>
        <p:grpSpPr>
          <a:xfrm>
            <a:off x="887767" y="1473693"/>
            <a:ext cx="2086252" cy="1322773"/>
            <a:chOff x="887767" y="1473693"/>
            <a:chExt cx="2139518" cy="1580225"/>
          </a:xfrm>
        </p:grpSpPr>
        <p:sp>
          <p:nvSpPr>
            <p:cNvPr id="2" name="Speech Bubble: Rectangle 1">
              <a:extLst>
                <a:ext uri="{FF2B5EF4-FFF2-40B4-BE49-F238E27FC236}">
                  <a16:creationId xmlns:a16="http://schemas.microsoft.com/office/drawing/2014/main" id="{357D3C0E-E7A1-985B-FB0E-E5B36D78FCED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E0C9E8C-8588-71A1-0260-9EA1E19A4B9A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“Being able to message a doctor about my health”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5B83BAB-6CB4-64C4-1450-BF8EC1FBC5AA}"/>
              </a:ext>
            </a:extLst>
          </p:cNvPr>
          <p:cNvGrpSpPr/>
          <p:nvPr/>
        </p:nvGrpSpPr>
        <p:grpSpPr>
          <a:xfrm>
            <a:off x="3801861" y="1980952"/>
            <a:ext cx="2587840" cy="1882066"/>
            <a:chOff x="887767" y="1473693"/>
            <a:chExt cx="2328573" cy="2555408"/>
          </a:xfrm>
        </p:grpSpPr>
        <p:sp>
          <p:nvSpPr>
            <p:cNvPr id="7" name="Speech Bubble: Rectangle 6">
              <a:extLst>
                <a:ext uri="{FF2B5EF4-FFF2-40B4-BE49-F238E27FC236}">
                  <a16:creationId xmlns:a16="http://schemas.microsoft.com/office/drawing/2014/main" id="{4253668D-0064-C63B-8DCE-615A2FDD2BD9}"/>
                </a:ext>
              </a:extLst>
            </p:cNvPr>
            <p:cNvSpPr/>
            <p:nvPr/>
          </p:nvSpPr>
          <p:spPr>
            <a:xfrm>
              <a:off x="887767" y="1473693"/>
              <a:ext cx="2328573" cy="2555408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98D4E21-A0E8-97FB-3DB3-1FB60A6DD7AC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2426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“Being able to input symptoms and have it triaged by a GP and get an appointment if necessary”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6BE676F-DF69-96D7-C79B-94F8DFA58B74}"/>
              </a:ext>
            </a:extLst>
          </p:cNvPr>
          <p:cNvGrpSpPr/>
          <p:nvPr/>
        </p:nvGrpSpPr>
        <p:grpSpPr>
          <a:xfrm>
            <a:off x="1194044" y="3201631"/>
            <a:ext cx="2086252" cy="1322773"/>
            <a:chOff x="887767" y="1473693"/>
            <a:chExt cx="2139518" cy="1580225"/>
          </a:xfrm>
        </p:grpSpPr>
        <p:sp>
          <p:nvSpPr>
            <p:cNvPr id="10" name="Speech Bubble: Rectangle 9">
              <a:extLst>
                <a:ext uri="{FF2B5EF4-FFF2-40B4-BE49-F238E27FC236}">
                  <a16:creationId xmlns:a16="http://schemas.microsoft.com/office/drawing/2014/main" id="{EC516840-96C2-4B5E-BA31-0476F90516E4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41813F3-D9B6-E8DE-45EC-8F71E4E8E397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772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“Clear and informative”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9329A5C-D0F5-0C15-F101-C5FCA6AFB085}"/>
              </a:ext>
            </a:extLst>
          </p:cNvPr>
          <p:cNvGrpSpPr/>
          <p:nvPr/>
        </p:nvGrpSpPr>
        <p:grpSpPr>
          <a:xfrm>
            <a:off x="6774131" y="1222525"/>
            <a:ext cx="2086252" cy="1322773"/>
            <a:chOff x="887767" y="1473693"/>
            <a:chExt cx="2139518" cy="1580225"/>
          </a:xfrm>
        </p:grpSpPr>
        <p:sp>
          <p:nvSpPr>
            <p:cNvPr id="13" name="Speech Bubble: Rectangle 12">
              <a:extLst>
                <a:ext uri="{FF2B5EF4-FFF2-40B4-BE49-F238E27FC236}">
                  <a16:creationId xmlns:a16="http://schemas.microsoft.com/office/drawing/2014/main" id="{F09105DC-A44E-802E-57C3-CD581A656E26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D370DAB-008F-DBE3-3105-83509771D727}"/>
                </a:ext>
              </a:extLst>
            </p:cNvPr>
            <p:cNvSpPr txBox="1"/>
            <p:nvPr/>
          </p:nvSpPr>
          <p:spPr>
            <a:xfrm>
              <a:off x="986900" y="1602419"/>
              <a:ext cx="1924975" cy="772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“What new website”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EBBD94D-BD7B-D87D-CDE1-2742841B7692}"/>
              </a:ext>
            </a:extLst>
          </p:cNvPr>
          <p:cNvGrpSpPr/>
          <p:nvPr/>
        </p:nvGrpSpPr>
        <p:grpSpPr>
          <a:xfrm>
            <a:off x="8424879" y="2793687"/>
            <a:ext cx="2315592" cy="1989108"/>
            <a:chOff x="887767" y="1473693"/>
            <a:chExt cx="2139518" cy="1893586"/>
          </a:xfrm>
        </p:grpSpPr>
        <p:sp>
          <p:nvSpPr>
            <p:cNvPr id="16" name="Speech Bubble: Rectangle 15">
              <a:extLst>
                <a:ext uri="{FF2B5EF4-FFF2-40B4-BE49-F238E27FC236}">
                  <a16:creationId xmlns:a16="http://schemas.microsoft.com/office/drawing/2014/main" id="{51584E3B-7156-2A6B-2F4E-BC2C251D510C}"/>
                </a:ext>
              </a:extLst>
            </p:cNvPr>
            <p:cNvSpPr/>
            <p:nvPr/>
          </p:nvSpPr>
          <p:spPr>
            <a:xfrm>
              <a:off x="887767" y="1473693"/>
              <a:ext cx="2139518" cy="1580225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E970271-DFD4-32D4-A74D-777878E82AD6}"/>
                </a:ext>
              </a:extLst>
            </p:cNvPr>
            <p:cNvSpPr txBox="1"/>
            <p:nvPr/>
          </p:nvSpPr>
          <p:spPr>
            <a:xfrm>
              <a:off x="1004605" y="1602418"/>
              <a:ext cx="1893701" cy="1764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“Was not aware of online services. Need to </a:t>
              </a:r>
              <a:r>
                <a:rPr lang="en-GB" dirty="0" err="1"/>
                <a:t>promomte</a:t>
              </a:r>
              <a:r>
                <a:rPr lang="en-GB" dirty="0"/>
                <a:t>/make people aware”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465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A43783A-1F2F-4F1C-AC3A-CB60E68AC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91033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8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7BC07E4-22C6-4172-9657-BB409CC39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319215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13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1CCE4CD-129B-4111-8D10-2C324CF4C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88155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061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EE933B1-19C1-4AFF-9A5D-1C9A5DD9CE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59390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724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477</Words>
  <Application>Microsoft Office PowerPoint</Application>
  <PresentationFormat>Widescreen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DUNCHURCH SURGERY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questions about yourself (optional)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DUNCHURCH SURGERY</dc:title>
  <dc:creator>HUGHES, Emily (DUNCHURCH SURGERY)</dc:creator>
  <cp:lastModifiedBy>HUGHES, Emily (DUNCHURCH SURGERY)</cp:lastModifiedBy>
  <cp:revision>43</cp:revision>
  <cp:lastPrinted>2024-03-14T08:03:34Z</cp:lastPrinted>
  <dcterms:created xsi:type="dcterms:W3CDTF">2023-03-28T09:26:30Z</dcterms:created>
  <dcterms:modified xsi:type="dcterms:W3CDTF">2024-03-14T08:24:30Z</dcterms:modified>
</cp:coreProperties>
</file>