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6" r:id="rId18"/>
    <p:sldId id="275" r:id="rId19"/>
  </p:sldIdLst>
  <p:sldSz cx="12192000" cy="6858000"/>
  <p:notesSz cx="6858000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4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How do you normally book appointments to see a doctor or nurse?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>
              <a:outerShdw blurRad="254000" sx="102000" sy="102000" algn="ctr" rotWithShape="0">
                <a:prstClr val="black">
                  <a:alpha val="2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4A18-4AE9-A0E2-9BBD6210A1C8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4A18-4AE9-A0E2-9BBD6210A1C8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4A18-4AE9-A0E2-9BBD6210A1C8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4A18-4AE9-A0E2-9BBD6210A1C8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In Person</c:v>
                </c:pt>
                <c:pt idx="1">
                  <c:v>By Phone</c:v>
                </c:pt>
                <c:pt idx="2">
                  <c:v>Online (patient access)</c:v>
                </c:pt>
                <c:pt idx="3">
                  <c:v>NHS App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22</c:v>
                </c:pt>
                <c:pt idx="1">
                  <c:v>129</c:v>
                </c:pt>
                <c:pt idx="2">
                  <c:v>11</c:v>
                </c:pt>
                <c:pt idx="3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5EF-41D7-A4AE-7B3BD46C29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580875151"/>
        <c:axId val="1527871983"/>
      </c:barChart>
      <c:catAx>
        <c:axId val="1580875151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27871983"/>
        <c:crosses val="autoZero"/>
        <c:auto val="1"/>
        <c:lblAlgn val="ctr"/>
        <c:lblOffset val="100"/>
        <c:noMultiLvlLbl val="0"/>
      </c:catAx>
      <c:valAx>
        <c:axId val="1527871983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8087515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2000" dirty="0"/>
              <a:t>In general,</a:t>
            </a:r>
            <a:r>
              <a:rPr lang="en-GB" sz="2000" baseline="0" dirty="0"/>
              <a:t> how satisfied are you with the care you get at the Surgery?</a:t>
            </a:r>
            <a:endParaRPr lang="en-GB" sz="20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GB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How do you rate the ease of getting into the building?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>
              <a:outerShdw blurRad="254000" sx="102000" sy="102000" algn="ctr" rotWithShape="0">
                <a:prstClr val="black">
                  <a:alpha val="2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7993-4D2F-A77D-38EAB1EBFBFA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7993-4D2F-A77D-38EAB1EBFBFA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7993-4D2F-A77D-38EAB1EBFBFA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7993-4D2F-A77D-38EAB1EBFBFA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7993-4D2F-A77D-38EAB1EBFBFA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Very</c:v>
                </c:pt>
                <c:pt idx="1">
                  <c:v>Fairly</c:v>
                </c:pt>
                <c:pt idx="2">
                  <c:v>Neither satisfied nor dissatsified</c:v>
                </c:pt>
                <c:pt idx="3">
                  <c:v>Quite dissatisfied</c:v>
                </c:pt>
                <c:pt idx="4">
                  <c:v>Very dissatisfied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110</c:v>
                </c:pt>
                <c:pt idx="1">
                  <c:v>42</c:v>
                </c:pt>
                <c:pt idx="2">
                  <c:v>2</c:v>
                </c:pt>
                <c:pt idx="3">
                  <c:v>2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E24-4235-B54C-A631C41EA5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578551359"/>
        <c:axId val="1118392463"/>
      </c:barChart>
      <c:catAx>
        <c:axId val="1578551359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18392463"/>
        <c:crosses val="autoZero"/>
        <c:auto val="1"/>
        <c:lblAlgn val="ctr"/>
        <c:lblOffset val="100"/>
        <c:noMultiLvlLbl val="0"/>
      </c:catAx>
      <c:valAx>
        <c:axId val="1118392463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7855135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dirty="0"/>
              <a:t>Giving</a:t>
            </a:r>
            <a:r>
              <a:rPr lang="en-GB" baseline="0" dirty="0"/>
              <a:t> you enough time</a:t>
            </a:r>
            <a:endParaRPr lang="en-GB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GB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How do you rate the cleanliness of the surgery?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>
              <a:outerShdw blurRad="254000" sx="102000" sy="102000" algn="ctr" rotWithShape="0">
                <a:prstClr val="black">
                  <a:alpha val="2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DEF8-48B4-9864-4AC68C1E844A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DEF8-48B4-9864-4AC68C1E844A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DEF8-48B4-9864-4AC68C1E844A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DEF8-48B4-9864-4AC68C1E844A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DEF8-48B4-9864-4AC68C1E844A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Very good</c:v>
                </c:pt>
                <c:pt idx="1">
                  <c:v>Good</c:v>
                </c:pt>
                <c:pt idx="2">
                  <c:v>Neither good nor poor</c:v>
                </c:pt>
                <c:pt idx="3">
                  <c:v>Poor</c:v>
                </c:pt>
                <c:pt idx="4">
                  <c:v>Very poor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103</c:v>
                </c:pt>
                <c:pt idx="1">
                  <c:v>49</c:v>
                </c:pt>
                <c:pt idx="2">
                  <c:v>4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AA4-4F6A-82CD-1EE738B972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584707231"/>
        <c:axId val="1529650959"/>
      </c:barChart>
      <c:catAx>
        <c:axId val="1584707231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29650959"/>
        <c:crosses val="autoZero"/>
        <c:auto val="1"/>
        <c:lblAlgn val="ctr"/>
        <c:lblOffset val="100"/>
        <c:noMultiLvlLbl val="0"/>
      </c:catAx>
      <c:valAx>
        <c:axId val="1529650959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8470723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dirty="0"/>
              <a:t>Listening to you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How do you rate the display of information in the waiting room?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>
              <a:outerShdw blurRad="254000" sx="102000" sy="102000" algn="ctr" rotWithShape="0">
                <a:prstClr val="black">
                  <a:alpha val="2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5F87-44B9-B286-A63F2E7D6462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5F87-44B9-B286-A63F2E7D6462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5F87-44B9-B286-A63F2E7D6462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5F87-44B9-B286-A63F2E7D6462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5F87-44B9-B286-A63F2E7D6462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Very good</c:v>
                </c:pt>
                <c:pt idx="1">
                  <c:v>Good</c:v>
                </c:pt>
                <c:pt idx="2">
                  <c:v>Neither good nor poor</c:v>
                </c:pt>
                <c:pt idx="3">
                  <c:v>Poor</c:v>
                </c:pt>
                <c:pt idx="4">
                  <c:v>Very poor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102</c:v>
                </c:pt>
                <c:pt idx="1">
                  <c:v>48</c:v>
                </c:pt>
                <c:pt idx="2">
                  <c:v>3</c:v>
                </c:pt>
                <c:pt idx="3">
                  <c:v>3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C84-41E3-9460-2611930C4C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566221951"/>
        <c:axId val="1534472975"/>
      </c:barChart>
      <c:catAx>
        <c:axId val="1566221951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34472975"/>
        <c:crosses val="autoZero"/>
        <c:auto val="1"/>
        <c:lblAlgn val="ctr"/>
        <c:lblOffset val="100"/>
        <c:noMultiLvlLbl val="0"/>
      </c:catAx>
      <c:valAx>
        <c:axId val="1534472975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6622195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dirty="0"/>
              <a:t>Treating you with care and concern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How do you rate the display of information on the website?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>
              <a:outerShdw blurRad="254000" sx="102000" sy="102000" algn="ctr" rotWithShape="0">
                <a:prstClr val="black">
                  <a:alpha val="2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B9CA-4579-ABBE-A7D2D92A042D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B9CA-4579-ABBE-A7D2D92A042D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B9CA-4579-ABBE-A7D2D92A042D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B9CA-4579-ABBE-A7D2D92A042D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B9CA-4579-ABBE-A7D2D92A042D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Very good</c:v>
                </c:pt>
                <c:pt idx="1">
                  <c:v>Good</c:v>
                </c:pt>
                <c:pt idx="2">
                  <c:v>Neither good or poor</c:v>
                </c:pt>
                <c:pt idx="3">
                  <c:v>Poor</c:v>
                </c:pt>
                <c:pt idx="4">
                  <c:v>Very poor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105</c:v>
                </c:pt>
                <c:pt idx="1">
                  <c:v>43</c:v>
                </c:pt>
                <c:pt idx="2">
                  <c:v>6</c:v>
                </c:pt>
                <c:pt idx="3">
                  <c:v>2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D3E-466E-AE9C-1CF0AE9BAF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584708623"/>
        <c:axId val="1590507311"/>
      </c:barChart>
      <c:catAx>
        <c:axId val="1584708623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90507311"/>
        <c:crosses val="autoZero"/>
        <c:auto val="1"/>
        <c:lblAlgn val="ctr"/>
        <c:lblOffset val="100"/>
        <c:noMultiLvlLbl val="0"/>
      </c:catAx>
      <c:valAx>
        <c:axId val="1590507311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8470862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dirty="0"/>
              <a:t>On a scale of 1-10, how would you rate the Surgery to your family and friends?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In the Reception Area, can other patients overhear what you say to the Receptionist?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>
              <a:outerShdw blurRad="254000" sx="102000" sy="102000" algn="ctr" rotWithShape="0">
                <a:prstClr val="black">
                  <a:alpha val="2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E202-407E-8FAC-27C8117B4E71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E202-407E-8FAC-27C8117B4E71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E202-407E-8FAC-27C8117B4E71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E202-407E-8FAC-27C8117B4E71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Sheet1!$A$2:$A$11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  <c:pt idx="4">
                  <c:v>2</c:v>
                </c:pt>
                <c:pt idx="5">
                  <c:v>2</c:v>
                </c:pt>
                <c:pt idx="6">
                  <c:v>10</c:v>
                </c:pt>
                <c:pt idx="7">
                  <c:v>31</c:v>
                </c:pt>
                <c:pt idx="8">
                  <c:v>37</c:v>
                </c:pt>
                <c:pt idx="9">
                  <c:v>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B43-42FC-A4E8-9991EDC19C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105685599"/>
        <c:axId val="1080498431"/>
      </c:barChart>
      <c:catAx>
        <c:axId val="1105685599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80498431"/>
        <c:crosses val="autoZero"/>
        <c:auto val="1"/>
        <c:lblAlgn val="ctr"/>
        <c:lblOffset val="100"/>
        <c:noMultiLvlLbl val="0"/>
      </c:catAx>
      <c:valAx>
        <c:axId val="1080498431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0568559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How do your normally order repeat prescriptions?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>
              <a:outerShdw blurRad="254000" sx="102000" sy="102000" algn="ctr" rotWithShape="0">
                <a:prstClr val="black">
                  <a:alpha val="2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915E-45E6-970C-C1235E29D22C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915E-45E6-970C-C1235E29D22C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915E-45E6-970C-C1235E29D22C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915E-45E6-970C-C1235E29D22C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In person</c:v>
                </c:pt>
                <c:pt idx="1">
                  <c:v>By phone</c:v>
                </c:pt>
                <c:pt idx="2">
                  <c:v>Online (patient access)</c:v>
                </c:pt>
                <c:pt idx="3">
                  <c:v>NHS App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27</c:v>
                </c:pt>
                <c:pt idx="1">
                  <c:v>57</c:v>
                </c:pt>
                <c:pt idx="2">
                  <c:v>21</c:v>
                </c:pt>
                <c:pt idx="3">
                  <c:v>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B4A-488D-973F-A99E5CEA95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105686991"/>
        <c:axId val="1580178063"/>
      </c:barChart>
      <c:catAx>
        <c:axId val="1105686991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80178063"/>
        <c:crosses val="autoZero"/>
        <c:auto val="1"/>
        <c:lblAlgn val="ctr"/>
        <c:lblOffset val="100"/>
        <c:noMultiLvlLbl val="0"/>
      </c:catAx>
      <c:valAx>
        <c:axId val="1580178063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0568699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dirty="0"/>
              <a:t>Have you found the new website useful?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Do you use the website?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>
              <a:outerShdw blurRad="254000" sx="102000" sy="102000" algn="ctr" rotWithShape="0">
                <a:prstClr val="black">
                  <a:alpha val="2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4843-4B18-830C-6D7BBDA66C39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4843-4B18-830C-6D7BBDA66C39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4843-4B18-830C-6D7BBDA66C39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4843-4B18-830C-6D7BBDA66C39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Don’t use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34</c:v>
                </c:pt>
                <c:pt idx="1">
                  <c:v>3</c:v>
                </c:pt>
                <c:pt idx="2">
                  <c:v>119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287-48AC-9B02-810D012E5B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562800703"/>
        <c:axId val="1110089103"/>
      </c:barChart>
      <c:catAx>
        <c:axId val="1562800703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10089103"/>
        <c:crosses val="autoZero"/>
        <c:auto val="1"/>
        <c:lblAlgn val="ctr"/>
        <c:lblOffset val="100"/>
        <c:noMultiLvlLbl val="0"/>
      </c:catAx>
      <c:valAx>
        <c:axId val="1110089103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6280070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In the past 6 months how easy have you found getting through on the phone?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>
              <a:outerShdw blurRad="254000" sx="102000" sy="102000" algn="ctr" rotWithShape="0">
                <a:prstClr val="black">
                  <a:alpha val="2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46E9-49B2-83DE-6DD363C34B75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46E9-49B2-83DE-6DD363C34B75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46E9-49B2-83DE-6DD363C34B75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46E9-49B2-83DE-6DD363C34B75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46E9-49B2-83DE-6DD363C34B75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46E9-49B2-83DE-6DD363C34B75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Haven't tried</c:v>
                </c:pt>
                <c:pt idx="1">
                  <c:v>Very easy</c:v>
                </c:pt>
                <c:pt idx="2">
                  <c:v>Fairly easy</c:v>
                </c:pt>
                <c:pt idx="3">
                  <c:v>Not very easy</c:v>
                </c:pt>
                <c:pt idx="4">
                  <c:v>Not at all easy</c:v>
                </c:pt>
                <c:pt idx="5">
                  <c:v>Don't know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6</c:v>
                </c:pt>
                <c:pt idx="1">
                  <c:v>49</c:v>
                </c:pt>
                <c:pt idx="2">
                  <c:v>73</c:v>
                </c:pt>
                <c:pt idx="3">
                  <c:v>22</c:v>
                </c:pt>
                <c:pt idx="4">
                  <c:v>6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BC0-4141-BEA0-732E0BA535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116282047"/>
        <c:axId val="1590506831"/>
      </c:barChart>
      <c:catAx>
        <c:axId val="1116282047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90506831"/>
        <c:crosses val="autoZero"/>
        <c:auto val="1"/>
        <c:lblAlgn val="ctr"/>
        <c:lblOffset val="100"/>
        <c:noMultiLvlLbl val="0"/>
      </c:catAx>
      <c:valAx>
        <c:axId val="1590506831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162820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In the past 6 months how easy have you found appointment available within a reasonable amount of time?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>
              <a:outerShdw blurRad="254000" sx="102000" sy="102000" algn="ctr" rotWithShape="0">
                <a:prstClr val="black">
                  <a:alpha val="2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F4FA-45CC-8644-1B425712FD41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F4FA-45CC-8644-1B425712FD41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F4FA-45CC-8644-1B425712FD41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F4FA-45CC-8644-1B425712FD41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F4FA-45CC-8644-1B425712FD41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F4FA-45CC-8644-1B425712FD41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Haven't tried</c:v>
                </c:pt>
                <c:pt idx="1">
                  <c:v>Very easy</c:v>
                </c:pt>
                <c:pt idx="2">
                  <c:v>Fairly easy</c:v>
                </c:pt>
                <c:pt idx="3">
                  <c:v>Not very easy</c:v>
                </c:pt>
                <c:pt idx="4">
                  <c:v>Not at all easy</c:v>
                </c:pt>
                <c:pt idx="5">
                  <c:v>Don't know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</c:v>
                </c:pt>
                <c:pt idx="1">
                  <c:v>48</c:v>
                </c:pt>
                <c:pt idx="2">
                  <c:v>83</c:v>
                </c:pt>
                <c:pt idx="3">
                  <c:v>18</c:v>
                </c:pt>
                <c:pt idx="4">
                  <c:v>4</c:v>
                </c:pt>
                <c:pt idx="5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055-43EF-9F4F-37E3A72105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068618783"/>
        <c:axId val="1527554271"/>
      </c:barChart>
      <c:catAx>
        <c:axId val="1068618783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27554271"/>
        <c:crosses val="autoZero"/>
        <c:auto val="1"/>
        <c:lblAlgn val="ctr"/>
        <c:lblOffset val="100"/>
        <c:noMultiLvlLbl val="0"/>
      </c:catAx>
      <c:valAx>
        <c:axId val="1527554271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6861878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In the past 6 months how easy have you found ordering repeat prescriptions on the phone/online/NHS App?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>
              <a:outerShdw blurRad="254000" sx="102000" sy="102000" algn="ctr" rotWithShape="0">
                <a:prstClr val="black">
                  <a:alpha val="2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E548-4374-9619-CD3C45A1D861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E548-4374-9619-CD3C45A1D861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E548-4374-9619-CD3C45A1D861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E548-4374-9619-CD3C45A1D861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E548-4374-9619-CD3C45A1D861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E548-4374-9619-CD3C45A1D861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Haven't tried</c:v>
                </c:pt>
                <c:pt idx="1">
                  <c:v>Very easy</c:v>
                </c:pt>
                <c:pt idx="2">
                  <c:v>Fairly easy</c:v>
                </c:pt>
                <c:pt idx="3">
                  <c:v>Not very easy</c:v>
                </c:pt>
                <c:pt idx="4">
                  <c:v>Not at all easy</c:v>
                </c:pt>
                <c:pt idx="5">
                  <c:v>Don't know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19</c:v>
                </c:pt>
                <c:pt idx="1">
                  <c:v>99</c:v>
                </c:pt>
                <c:pt idx="2">
                  <c:v>19</c:v>
                </c:pt>
                <c:pt idx="3">
                  <c:v>3</c:v>
                </c:pt>
                <c:pt idx="4">
                  <c:v>1</c:v>
                </c:pt>
                <c:pt idx="5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E8C-4AD6-B8F2-FCC7D40C47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532470303"/>
        <c:axId val="1118395823"/>
      </c:barChart>
      <c:catAx>
        <c:axId val="1532470303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18395823"/>
        <c:crosses val="autoZero"/>
        <c:auto val="1"/>
        <c:lblAlgn val="ctr"/>
        <c:lblOffset val="100"/>
        <c:noMultiLvlLbl val="0"/>
      </c:catAx>
      <c:valAx>
        <c:axId val="1118395823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3247030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In the past 6 months how easy have you found obtaining test results by phone?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>
              <a:outerShdw blurRad="254000" sx="102000" sy="102000" algn="ctr" rotWithShape="0">
                <a:prstClr val="black">
                  <a:alpha val="2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A371-492D-BA7F-6094BD3AB6F6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A371-492D-BA7F-6094BD3AB6F6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A371-492D-BA7F-6094BD3AB6F6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A371-492D-BA7F-6094BD3AB6F6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A371-492D-BA7F-6094BD3AB6F6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A371-492D-BA7F-6094BD3AB6F6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Haven't tried</c:v>
                </c:pt>
                <c:pt idx="1">
                  <c:v>Very easy</c:v>
                </c:pt>
                <c:pt idx="2">
                  <c:v>Fairly easy</c:v>
                </c:pt>
                <c:pt idx="3">
                  <c:v>Not very easy</c:v>
                </c:pt>
                <c:pt idx="4">
                  <c:v>Not at all easy</c:v>
                </c:pt>
                <c:pt idx="5">
                  <c:v>Don't know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36</c:v>
                </c:pt>
                <c:pt idx="1">
                  <c:v>54</c:v>
                </c:pt>
                <c:pt idx="2">
                  <c:v>28</c:v>
                </c:pt>
                <c:pt idx="3">
                  <c:v>7</c:v>
                </c:pt>
                <c:pt idx="4">
                  <c:v>2</c:v>
                </c:pt>
                <c:pt idx="5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5B9-4AA9-8B92-CBD43D434C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530885407"/>
        <c:axId val="1118392943"/>
      </c:barChart>
      <c:catAx>
        <c:axId val="1530885407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18392943"/>
        <c:crosses val="autoZero"/>
        <c:auto val="1"/>
        <c:lblAlgn val="ctr"/>
        <c:lblOffset val="100"/>
        <c:noMultiLvlLbl val="0"/>
      </c:catAx>
      <c:valAx>
        <c:axId val="1118392943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3088540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In the past 6 months how easy have you found booking appointments online?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>
              <a:outerShdw blurRad="254000" sx="102000" sy="102000" algn="ctr" rotWithShape="0">
                <a:prstClr val="black">
                  <a:alpha val="2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D120-4F11-8810-3E46AD6B3FB7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D120-4F11-8810-3E46AD6B3FB7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D120-4F11-8810-3E46AD6B3FB7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D120-4F11-8810-3E46AD6B3FB7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D120-4F11-8810-3E46AD6B3FB7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D120-4F11-8810-3E46AD6B3FB7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Haven't tried</c:v>
                </c:pt>
                <c:pt idx="1">
                  <c:v>Very easy</c:v>
                </c:pt>
                <c:pt idx="2">
                  <c:v>Fairly easy</c:v>
                </c:pt>
                <c:pt idx="3">
                  <c:v>Not very easy</c:v>
                </c:pt>
                <c:pt idx="4">
                  <c:v>Not at all easy</c:v>
                </c:pt>
                <c:pt idx="5">
                  <c:v>Don't know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71</c:v>
                </c:pt>
                <c:pt idx="1">
                  <c:v>30</c:v>
                </c:pt>
                <c:pt idx="2">
                  <c:v>17</c:v>
                </c:pt>
                <c:pt idx="3">
                  <c:v>2</c:v>
                </c:pt>
                <c:pt idx="4">
                  <c:v>2</c:v>
                </c:pt>
                <c:pt idx="5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A1-4158-99EC-6C44DDAC2F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116283903"/>
        <c:axId val="1529650479"/>
      </c:barChart>
      <c:catAx>
        <c:axId val="1116283903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29650479"/>
        <c:crosses val="autoZero"/>
        <c:auto val="1"/>
        <c:lblAlgn val="ctr"/>
        <c:lblOffset val="100"/>
        <c:noMultiLvlLbl val="0"/>
      </c:catAx>
      <c:valAx>
        <c:axId val="1529650479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1628390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In the past 6 months how easy have you found using the online triage/consultation service?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>
              <a:outerShdw blurRad="254000" sx="102000" sy="102000" algn="ctr" rotWithShape="0">
                <a:prstClr val="black">
                  <a:alpha val="2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7151-4B8F-9492-9DFDDE5428F6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7151-4B8F-9492-9DFDDE5428F6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7151-4B8F-9492-9DFDDE5428F6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7151-4B8F-9492-9DFDDE5428F6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7151-4B8F-9492-9DFDDE5428F6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7151-4B8F-9492-9DFDDE5428F6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Haven't tried</c:v>
                </c:pt>
                <c:pt idx="1">
                  <c:v>Very easy</c:v>
                </c:pt>
                <c:pt idx="2">
                  <c:v>Fairly easy</c:v>
                </c:pt>
                <c:pt idx="3">
                  <c:v>Not very easy</c:v>
                </c:pt>
                <c:pt idx="4">
                  <c:v>Not at all easy</c:v>
                </c:pt>
                <c:pt idx="5">
                  <c:v>Don't know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90</c:v>
                </c:pt>
                <c:pt idx="1">
                  <c:v>19</c:v>
                </c:pt>
                <c:pt idx="2">
                  <c:v>6</c:v>
                </c:pt>
                <c:pt idx="3">
                  <c:v>1</c:v>
                </c:pt>
                <c:pt idx="4">
                  <c:v>0</c:v>
                </c:pt>
                <c:pt idx="5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668-42A9-BE31-DAB2A5AB70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534606303"/>
        <c:axId val="1079516015"/>
      </c:barChart>
      <c:catAx>
        <c:axId val="1534606303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79516015"/>
        <c:crosses val="autoZero"/>
        <c:auto val="1"/>
        <c:lblAlgn val="ctr"/>
        <c:lblOffset val="100"/>
        <c:noMultiLvlLbl val="0"/>
      </c:catAx>
      <c:valAx>
        <c:axId val="1079516015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3460630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039652-16BB-4877-B361-AF06DB1699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F65D2C-B429-4B07-A2A0-B8B667562F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0CD798-5074-47B6-8462-81C1A06EC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F413F-EC37-401D-85A1-5E6A3AA8CCC5}" type="datetimeFigureOut">
              <a:rPr lang="en-GB" smtClean="0"/>
              <a:t>14/01/2025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FA6DAD-B2AF-4D40-BBB3-59CF8FE00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9F3A64-1F6A-4960-A7C4-7F3BBD560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76809-4172-49E8-90A7-1742468C84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1065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16484-F9F5-4FDB-88AE-AAA9E69B7B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25099F-479A-4ABA-B229-1883BB28B4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024578-7A7A-4DD4-82D1-9B83136D1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F413F-EC37-401D-85A1-5E6A3AA8CCC5}" type="datetimeFigureOut">
              <a:rPr lang="en-GB" smtClean="0"/>
              <a:t>14/01/2025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0E0607-31D7-42B1-934D-DC9F266C14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6B2E57-73F1-464E-8AE4-9A3B4CA40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76809-4172-49E8-90A7-1742468C84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2481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702D9EA-68E9-4947-A922-01E33AC6C7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680D7A-E3AF-4424-962E-3CD30833B1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B0811E-E679-4947-855C-66500C7549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F413F-EC37-401D-85A1-5E6A3AA8CCC5}" type="datetimeFigureOut">
              <a:rPr lang="en-GB" smtClean="0"/>
              <a:t>14/01/2025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C715EA-642B-4C50-983F-3026C723C4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B7643D-564A-4D21-B08F-8E2801EB3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76809-4172-49E8-90A7-1742468C84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9423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0D685-5E92-4A1B-8B53-D1A8A14580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31DE27-F4FA-4DB5-B25B-15D9297420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2B43CA-03E9-43E0-B476-89B69F567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F413F-EC37-401D-85A1-5E6A3AA8CCC5}" type="datetimeFigureOut">
              <a:rPr lang="en-GB" smtClean="0"/>
              <a:t>14/01/2025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621998-14D3-4321-BB82-926B66623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0C2BBB-E6B7-4992-A726-41D8DCFC68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76809-4172-49E8-90A7-1742468C84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359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F580E0-B742-4DA2-8458-11D3D51F79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0F7B3D-744F-4C18-AE64-924DD50D1A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AB363C-E930-4CFF-8C70-56F40BF5C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F413F-EC37-401D-85A1-5E6A3AA8CCC5}" type="datetimeFigureOut">
              <a:rPr lang="en-GB" smtClean="0"/>
              <a:t>14/01/2025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E82B1C-B702-4B16-A313-EE9C1E10D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EF9A58-2827-4E79-B45E-1F0AC9E0E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76809-4172-49E8-90A7-1742468C84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9208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A0EB0-805B-4789-8A05-54CC1ECEE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55056D-F836-4878-AF49-3AF01893B8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519FAB-42D1-4B65-B6C9-02AA87F251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4EE31E-5CE5-409C-8663-6314E0CFE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F413F-EC37-401D-85A1-5E6A3AA8CCC5}" type="datetimeFigureOut">
              <a:rPr lang="en-GB" smtClean="0"/>
              <a:t>14/01/2025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1647C9-84BB-4D4C-96B9-2BA1B37BA7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B990A6-887D-4695-9F6D-D34400B57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76809-4172-49E8-90A7-1742468C84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8091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E6338-6B70-4772-B833-3A62EA7905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D08BD2-673F-4BB1-901B-31E9A05213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91FFA3-6FC1-4A63-B5FE-4C16B7521A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98627D-A3DA-4D10-9B99-B31FD4F9F8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B2DAE62-79EB-4A0F-BEC1-0BBB15085A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2930705-254B-4613-9ABB-670CB64C14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F413F-EC37-401D-85A1-5E6A3AA8CCC5}" type="datetimeFigureOut">
              <a:rPr lang="en-GB" smtClean="0"/>
              <a:t>14/01/2025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515BA5F-C3A2-469F-B3F2-C849F7FC3D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61E14B5-658B-43EC-9D7B-B7FDC0A72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76809-4172-49E8-90A7-1742468C84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1444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550D5A-781E-46B4-BC46-C86684533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631149-6F54-47F7-B19C-109ACC71FC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F413F-EC37-401D-85A1-5E6A3AA8CCC5}" type="datetimeFigureOut">
              <a:rPr lang="en-GB" smtClean="0"/>
              <a:t>14/01/2025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DD1767-1735-4D2C-B66E-86CDCD4F2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547FE5-11E5-4054-997F-D183CAD7D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76809-4172-49E8-90A7-1742468C84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5463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E5DA9B2-0271-47C6-91F1-6814619D7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F413F-EC37-401D-85A1-5E6A3AA8CCC5}" type="datetimeFigureOut">
              <a:rPr lang="en-GB" smtClean="0"/>
              <a:t>14/01/2025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24B4427-FEE1-4D08-B0C9-78EFC8F644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A00C16-CE24-4A7B-9B7C-427868755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76809-4172-49E8-90A7-1742468C84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677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8E783-A0F0-4D28-8C2D-6C82D449FA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6F3245-8D2B-476B-B3F5-527ED8AB9D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424D16-1EED-4975-B840-AABDD67D03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E8C5D3-C810-498C-B8A1-B7ACECDFEE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F413F-EC37-401D-85A1-5E6A3AA8CCC5}" type="datetimeFigureOut">
              <a:rPr lang="en-GB" smtClean="0"/>
              <a:t>14/01/2025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99B363-A6C1-4732-A5F0-DE5DFD681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D80AF3-A091-421A-84C2-0E36E3642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76809-4172-49E8-90A7-1742468C84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0000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2815A2-7A01-4CDD-8F14-5A98C8679A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1CFC6A3-D80A-4297-96DB-5D762924D5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9F7F8E-716F-4CB5-9A94-BF742BB7BC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85E078-E2EA-4648-B18C-CC2BA3A204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F413F-EC37-401D-85A1-5E6A3AA8CCC5}" type="datetimeFigureOut">
              <a:rPr lang="en-GB" smtClean="0"/>
              <a:t>14/01/2025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3C5E8A-CC36-4C6B-B183-B36093D96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08892B-ADD0-462E-9A07-51EEE4450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76809-4172-49E8-90A7-1742468C84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1883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D88756E-06B0-46EE-9F6D-959284D6C3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F359FE-D443-47FC-B30F-3DD1A7B763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39D6D1-0343-4948-91FB-2FFF47E5EF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8F413F-EC37-401D-85A1-5E6A3AA8CCC5}" type="datetimeFigureOut">
              <a:rPr lang="en-GB" smtClean="0"/>
              <a:t>14/01/2025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70C7E5-0443-4CC0-BC01-ABD94BB75B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1D09CE-2365-4884-881D-B6FA1C9FE8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576809-4172-49E8-90A7-1742468C84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9844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2C19D3-5FFA-4741-91E3-A0CC143F5C0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DUNCHURCH SURGERY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90E86F0-9C49-4478-B4D0-6D03D9B810C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GB" dirty="0"/>
              <a:t>PATIENT QUESTIONNAIRE 2024 UNDERTAKEN 26/02/2024-8/3/2024.</a:t>
            </a:r>
          </a:p>
          <a:p>
            <a:pPr eaLnBrk="1" hangingPunct="1"/>
            <a:r>
              <a:rPr lang="en-GB" dirty="0"/>
              <a:t>156 responses.</a:t>
            </a:r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99272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 descr="Bar chart of the results for this question">
            <a:extLst>
              <a:ext uri="{FF2B5EF4-FFF2-40B4-BE49-F238E27FC236}">
                <a16:creationId xmlns:a16="http://schemas.microsoft.com/office/drawing/2014/main" id="{2B895C8D-34B5-4BC1-97D1-BFDC615DB15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4571593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8B8F6102-DB0A-4E0B-19A1-53528F7C6577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-1325563"/>
            <a:ext cx="10515600" cy="132556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Slide 10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00651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 descr="Bar chart of the results for this question">
            <a:extLst>
              <a:ext uri="{FF2B5EF4-FFF2-40B4-BE49-F238E27FC236}">
                <a16:creationId xmlns:a16="http://schemas.microsoft.com/office/drawing/2014/main" id="{75B34C14-1448-4D92-A0BC-A7D43939AA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36727236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E316D88A-05BA-DCB3-B2EF-AAD3EB458EB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-1325563"/>
            <a:ext cx="10515600" cy="132556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Slide 11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88254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 descr="Bar chart of the results for this question">
            <a:extLst>
              <a:ext uri="{FF2B5EF4-FFF2-40B4-BE49-F238E27FC236}">
                <a16:creationId xmlns:a16="http://schemas.microsoft.com/office/drawing/2014/main" id="{DD5C93CB-82B1-4D47-9845-283E6D6D323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68840331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C4BACD4A-F4E5-6C7A-D17F-6D20ADC747F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-1325563"/>
            <a:ext cx="10515600" cy="132556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Slide 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27114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 descr="Bar chart of the results for this question">
            <a:extLst>
              <a:ext uri="{FF2B5EF4-FFF2-40B4-BE49-F238E27FC236}">
                <a16:creationId xmlns:a16="http://schemas.microsoft.com/office/drawing/2014/main" id="{80B8E19B-4280-44AB-B9BC-F6F8A05FC2F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28663692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8CE76B58-2A23-283D-5224-4B7413F1833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-1325563"/>
            <a:ext cx="10515600" cy="132556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Slide 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02869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 descr="Bar chart of the results for this question">
            <a:extLst>
              <a:ext uri="{FF2B5EF4-FFF2-40B4-BE49-F238E27FC236}">
                <a16:creationId xmlns:a16="http://schemas.microsoft.com/office/drawing/2014/main" id="{85684DA2-62A8-453B-B054-3BA2D32D21F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53016448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9742EAE8-966C-2A39-0062-0F60E5BF325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-1325563"/>
            <a:ext cx="10515600" cy="132556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Slide 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24481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 descr="Bar chart of the results for this question">
            <a:extLst>
              <a:ext uri="{FF2B5EF4-FFF2-40B4-BE49-F238E27FC236}">
                <a16:creationId xmlns:a16="http://schemas.microsoft.com/office/drawing/2014/main" id="{47C52C4F-24DE-4FB4-82CF-B46C772F567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24467092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DB330DFB-BD0E-86FA-E551-462C21BB967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-1325563"/>
            <a:ext cx="10515600" cy="132556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Slide 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00943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 descr="Bar chart of the results for this question">
            <a:extLst>
              <a:ext uri="{FF2B5EF4-FFF2-40B4-BE49-F238E27FC236}">
                <a16:creationId xmlns:a16="http://schemas.microsoft.com/office/drawing/2014/main" id="{CD93A68A-8075-43DF-8137-C8CA033B1CE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90794630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15716084-AB2F-CD99-875B-A6AFA7AFAD1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-1325563"/>
            <a:ext cx="10515600" cy="132556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Slide 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92098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BC6769A-3FB6-C436-C556-026C6179F2E6}"/>
              </a:ext>
            </a:extLst>
          </p:cNvPr>
          <p:cNvSpPr txBox="1"/>
          <p:nvPr/>
        </p:nvSpPr>
        <p:spPr>
          <a:xfrm>
            <a:off x="439366" y="335845"/>
            <a:ext cx="11313268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Any other comments?,</a:t>
            </a:r>
          </a:p>
          <a:p>
            <a:endParaRPr lang="en-GB" dirty="0"/>
          </a:p>
          <a:p>
            <a:r>
              <a:rPr lang="en-GB" dirty="0"/>
              <a:t>You said…..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We did;</a:t>
            </a:r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Regarding appointments we will continually review our rotas and capacity to identify and ensure that we offer the optimum number of pre-bookable appointments.</a:t>
            </a:r>
          </a:p>
          <a:p>
            <a:pPr marL="285750" indent="-285750" algn="l" fontAlgn="base">
              <a:buFont typeface="Arial" panose="020B0604020202020204" pitchFamily="34" charset="0"/>
              <a:buChar char="•"/>
            </a:pPr>
            <a:r>
              <a:rPr lang="en-GB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we are upgrading our telephone system to include call-back and call queueing facilities.</a:t>
            </a:r>
          </a:p>
          <a:p>
            <a:pPr marL="285750" indent="-285750" algn="l" fontAlgn="base">
              <a:buFont typeface="Arial" panose="020B0604020202020204" pitchFamily="34" charset="0"/>
              <a:buChar char="•"/>
            </a:pPr>
            <a:r>
              <a:rPr lang="en-GB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we are upgrading our telephone system with advanced data analytics </a:t>
            </a:r>
          </a:p>
          <a:p>
            <a:pPr marL="285750" indent="-285750" algn="l" fontAlgn="base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</a:rPr>
              <a:t>New telephone system will hopefully help with getting through on the phone to make appointments and improve the PA system. </a:t>
            </a:r>
          </a:p>
          <a:p>
            <a:pPr marL="285750" indent="-285750" algn="l" fontAlgn="base">
              <a:buFont typeface="Arial" panose="020B0604020202020204" pitchFamily="34" charset="0"/>
              <a:buChar char="•"/>
            </a:pPr>
            <a:r>
              <a:rPr lang="en-GB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We have decided to bring the old toys (taken away with Covid) back to the waiting room (after the POD removal).</a:t>
            </a:r>
          </a:p>
          <a:p>
            <a:endParaRPr lang="en-GB" dirty="0"/>
          </a:p>
          <a:p>
            <a:endParaRPr lang="en-GB" dirty="0"/>
          </a:p>
        </p:txBody>
      </p:sp>
      <p:grpSp>
        <p:nvGrpSpPr>
          <p:cNvPr id="3" name="Group 2" descr="Box">
            <a:extLst>
              <a:ext uri="{FF2B5EF4-FFF2-40B4-BE49-F238E27FC236}">
                <a16:creationId xmlns:a16="http://schemas.microsoft.com/office/drawing/2014/main" id="{CEED64E7-AE87-0ABC-1E00-0410DCD41AD8}"/>
              </a:ext>
            </a:extLst>
          </p:cNvPr>
          <p:cNvGrpSpPr/>
          <p:nvPr/>
        </p:nvGrpSpPr>
        <p:grpSpPr>
          <a:xfrm>
            <a:off x="6215203" y="1819247"/>
            <a:ext cx="2086252" cy="1322773"/>
            <a:chOff x="887767" y="1473693"/>
            <a:chExt cx="2139518" cy="1580225"/>
          </a:xfrm>
        </p:grpSpPr>
        <p:sp>
          <p:nvSpPr>
            <p:cNvPr id="4" name="Speech Bubble: Rectangle 3">
              <a:extLst>
                <a:ext uri="{FF2B5EF4-FFF2-40B4-BE49-F238E27FC236}">
                  <a16:creationId xmlns:a16="http://schemas.microsoft.com/office/drawing/2014/main" id="{18B0FD36-D798-656C-9563-56D1E58EA126}"/>
                </a:ext>
              </a:extLst>
            </p:cNvPr>
            <p:cNvSpPr/>
            <p:nvPr/>
          </p:nvSpPr>
          <p:spPr>
            <a:xfrm>
              <a:off x="887767" y="1473693"/>
              <a:ext cx="2139518" cy="1580225"/>
            </a:xfrm>
            <a:prstGeom prst="wedgeRectCallou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A303807E-B418-BD2A-78E0-79FA295801B0}"/>
                </a:ext>
              </a:extLst>
            </p:cNvPr>
            <p:cNvSpPr txBox="1"/>
            <p:nvPr/>
          </p:nvSpPr>
          <p:spPr>
            <a:xfrm>
              <a:off x="986900" y="1602419"/>
              <a:ext cx="1924975" cy="11030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“Very friendly, efficient receptionists”</a:t>
              </a:r>
            </a:p>
          </p:txBody>
        </p:sp>
      </p:grpSp>
      <p:grpSp>
        <p:nvGrpSpPr>
          <p:cNvPr id="12" name="Group 11" descr="Box">
            <a:extLst>
              <a:ext uri="{FF2B5EF4-FFF2-40B4-BE49-F238E27FC236}">
                <a16:creationId xmlns:a16="http://schemas.microsoft.com/office/drawing/2014/main" id="{05B88B86-9BA5-BAB4-2C5C-01AA3F9C322E}"/>
              </a:ext>
            </a:extLst>
          </p:cNvPr>
          <p:cNvGrpSpPr/>
          <p:nvPr/>
        </p:nvGrpSpPr>
        <p:grpSpPr>
          <a:xfrm>
            <a:off x="3230112" y="720339"/>
            <a:ext cx="2086252" cy="1322773"/>
            <a:chOff x="887767" y="1473693"/>
            <a:chExt cx="2139518" cy="1580225"/>
          </a:xfrm>
        </p:grpSpPr>
        <p:sp>
          <p:nvSpPr>
            <p:cNvPr id="13" name="Speech Bubble: Rectangle 12">
              <a:extLst>
                <a:ext uri="{FF2B5EF4-FFF2-40B4-BE49-F238E27FC236}">
                  <a16:creationId xmlns:a16="http://schemas.microsoft.com/office/drawing/2014/main" id="{BFC25F9F-7726-D980-BE69-C32C063F0142}"/>
                </a:ext>
              </a:extLst>
            </p:cNvPr>
            <p:cNvSpPr/>
            <p:nvPr/>
          </p:nvSpPr>
          <p:spPr>
            <a:xfrm>
              <a:off x="887767" y="1473693"/>
              <a:ext cx="2139518" cy="1580225"/>
            </a:xfrm>
            <a:prstGeom prst="wedgeRectCallou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8E188F16-9D05-2FD8-D8DE-FBE664A3DE18}"/>
                </a:ext>
              </a:extLst>
            </p:cNvPr>
            <p:cNvSpPr txBox="1"/>
            <p:nvPr/>
          </p:nvSpPr>
          <p:spPr>
            <a:xfrm>
              <a:off x="1022701" y="1572831"/>
              <a:ext cx="1924975" cy="14339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“Some childrens toys/books in waiting area.</a:t>
              </a:r>
            </a:p>
            <a:p>
              <a:r>
                <a:rPr lang="en-GB" dirty="0"/>
                <a:t>Better speakers”</a:t>
              </a:r>
            </a:p>
          </p:txBody>
        </p:sp>
      </p:grpSp>
      <p:grpSp>
        <p:nvGrpSpPr>
          <p:cNvPr id="15" name="Group 14" descr="Box">
            <a:extLst>
              <a:ext uri="{FF2B5EF4-FFF2-40B4-BE49-F238E27FC236}">
                <a16:creationId xmlns:a16="http://schemas.microsoft.com/office/drawing/2014/main" id="{DF6C4019-408F-A13D-D708-CE317A25ECFE}"/>
              </a:ext>
            </a:extLst>
          </p:cNvPr>
          <p:cNvGrpSpPr/>
          <p:nvPr/>
        </p:nvGrpSpPr>
        <p:grpSpPr>
          <a:xfrm>
            <a:off x="8674481" y="933483"/>
            <a:ext cx="2161918" cy="1771527"/>
            <a:chOff x="887767" y="1473693"/>
            <a:chExt cx="2139518" cy="1893587"/>
          </a:xfrm>
        </p:grpSpPr>
        <p:sp>
          <p:nvSpPr>
            <p:cNvPr id="16" name="Speech Bubble: Rectangle 15">
              <a:extLst>
                <a:ext uri="{FF2B5EF4-FFF2-40B4-BE49-F238E27FC236}">
                  <a16:creationId xmlns:a16="http://schemas.microsoft.com/office/drawing/2014/main" id="{6E59A8E5-6ED2-B60D-2AA9-532BAC3F260B}"/>
                </a:ext>
              </a:extLst>
            </p:cNvPr>
            <p:cNvSpPr/>
            <p:nvPr/>
          </p:nvSpPr>
          <p:spPr>
            <a:xfrm>
              <a:off x="887767" y="1473693"/>
              <a:ext cx="2139518" cy="1580225"/>
            </a:xfrm>
            <a:prstGeom prst="wedgeRectCallou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DFFDCB4B-3C76-68A3-1082-8358BD7AE151}"/>
                </a:ext>
              </a:extLst>
            </p:cNvPr>
            <p:cNvSpPr txBox="1"/>
            <p:nvPr/>
          </p:nvSpPr>
          <p:spPr>
            <a:xfrm>
              <a:off x="986900" y="1602419"/>
              <a:ext cx="1924975" cy="17648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“Lack of continuity and have to wait for routine appointments”</a:t>
              </a:r>
            </a:p>
          </p:txBody>
        </p:sp>
      </p:grpSp>
      <p:grpSp>
        <p:nvGrpSpPr>
          <p:cNvPr id="18" name="Group 17" descr="Box">
            <a:extLst>
              <a:ext uri="{FF2B5EF4-FFF2-40B4-BE49-F238E27FC236}">
                <a16:creationId xmlns:a16="http://schemas.microsoft.com/office/drawing/2014/main" id="{C267F459-C90F-E2ED-C6AC-19EBAE817B04}"/>
              </a:ext>
            </a:extLst>
          </p:cNvPr>
          <p:cNvGrpSpPr/>
          <p:nvPr/>
        </p:nvGrpSpPr>
        <p:grpSpPr>
          <a:xfrm>
            <a:off x="887767" y="1473693"/>
            <a:ext cx="2086252" cy="1322773"/>
            <a:chOff x="887767" y="1473693"/>
            <a:chExt cx="2139518" cy="1580225"/>
          </a:xfrm>
        </p:grpSpPr>
        <p:sp>
          <p:nvSpPr>
            <p:cNvPr id="19" name="Speech Bubble: Rectangle 18">
              <a:extLst>
                <a:ext uri="{FF2B5EF4-FFF2-40B4-BE49-F238E27FC236}">
                  <a16:creationId xmlns:a16="http://schemas.microsoft.com/office/drawing/2014/main" id="{88F92A78-7401-642B-85CE-070D76AB66E6}"/>
                </a:ext>
              </a:extLst>
            </p:cNvPr>
            <p:cNvSpPr/>
            <p:nvPr/>
          </p:nvSpPr>
          <p:spPr>
            <a:xfrm>
              <a:off x="887767" y="1473693"/>
              <a:ext cx="2139518" cy="1580225"/>
            </a:xfrm>
            <a:prstGeom prst="wedgeRectCallou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956B2B65-E242-93FD-8517-D1D39E958F15}"/>
                </a:ext>
              </a:extLst>
            </p:cNvPr>
            <p:cNvSpPr txBox="1"/>
            <p:nvPr/>
          </p:nvSpPr>
          <p:spPr>
            <a:xfrm>
              <a:off x="986900" y="1602419"/>
              <a:ext cx="1924975" cy="7721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“Improve the PA system”</a:t>
              </a:r>
            </a:p>
          </p:txBody>
        </p:sp>
      </p:grpSp>
      <p:grpSp>
        <p:nvGrpSpPr>
          <p:cNvPr id="21" name="Group 20" descr="Box">
            <a:extLst>
              <a:ext uri="{FF2B5EF4-FFF2-40B4-BE49-F238E27FC236}">
                <a16:creationId xmlns:a16="http://schemas.microsoft.com/office/drawing/2014/main" id="{53B33454-548D-FF7B-893A-7753677D39B3}"/>
              </a:ext>
            </a:extLst>
          </p:cNvPr>
          <p:cNvGrpSpPr/>
          <p:nvPr/>
        </p:nvGrpSpPr>
        <p:grpSpPr>
          <a:xfrm>
            <a:off x="3361687" y="2360903"/>
            <a:ext cx="2408798" cy="2069054"/>
            <a:chOff x="887767" y="1473693"/>
            <a:chExt cx="2139518" cy="2224497"/>
          </a:xfrm>
        </p:grpSpPr>
        <p:sp>
          <p:nvSpPr>
            <p:cNvPr id="22" name="Speech Bubble: Rectangle 21">
              <a:extLst>
                <a:ext uri="{FF2B5EF4-FFF2-40B4-BE49-F238E27FC236}">
                  <a16:creationId xmlns:a16="http://schemas.microsoft.com/office/drawing/2014/main" id="{536041A6-ED8A-F56A-7F2B-2A490B2563E7}"/>
                </a:ext>
              </a:extLst>
            </p:cNvPr>
            <p:cNvSpPr/>
            <p:nvPr/>
          </p:nvSpPr>
          <p:spPr>
            <a:xfrm>
              <a:off x="887767" y="1473693"/>
              <a:ext cx="2139518" cy="1580225"/>
            </a:xfrm>
            <a:prstGeom prst="wedgeRectCallou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EB671ECB-AA0B-65D9-8C8E-CEAE8BEF5805}"/>
                </a:ext>
              </a:extLst>
            </p:cNvPr>
            <p:cNvSpPr txBox="1"/>
            <p:nvPr/>
          </p:nvSpPr>
          <p:spPr>
            <a:xfrm>
              <a:off x="986900" y="1602419"/>
              <a:ext cx="1924975" cy="20957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“only real negative is being unable to get appointments with preferred doctors”</a:t>
              </a:r>
            </a:p>
          </p:txBody>
        </p:sp>
      </p:grpSp>
      <p:sp>
        <p:nvSpPr>
          <p:cNvPr id="6" name="Title 5">
            <a:extLst>
              <a:ext uri="{FF2B5EF4-FFF2-40B4-BE49-F238E27FC236}">
                <a16:creationId xmlns:a16="http://schemas.microsoft.com/office/drawing/2014/main" id="{1F0DDAD6-26C9-6E77-1B9F-7B1AA364739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-1325563"/>
            <a:ext cx="10515600" cy="132556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Slide 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85359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553B8A-9F82-40A6-B7D3-53F856E479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65695" y="1753299"/>
            <a:ext cx="5645792" cy="45719"/>
          </a:xfrm>
        </p:spPr>
        <p:txBody>
          <a:bodyPr>
            <a:noAutofit/>
          </a:bodyPr>
          <a:lstStyle/>
          <a:p>
            <a:r>
              <a:rPr lang="en-GB" sz="3600" dirty="0"/>
              <a:t>Some questions about yourself (optional)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756690-9013-428E-8E9F-D78AB1442E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50628" y="2181138"/>
            <a:ext cx="9317372" cy="3076662"/>
          </a:xfrm>
        </p:spPr>
        <p:txBody>
          <a:bodyPr>
            <a:normAutofit fontScale="70000" lnSpcReduction="20000"/>
          </a:bodyPr>
          <a:lstStyle/>
          <a:p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GB" dirty="0"/>
          </a:p>
          <a:p>
            <a:pPr algn="l"/>
            <a:r>
              <a:rPr lang="en-GB" sz="2400" dirty="0"/>
              <a:t>Male- 59		Female- 85</a:t>
            </a:r>
          </a:p>
          <a:p>
            <a:pPr algn="l"/>
            <a:r>
              <a:rPr lang="en-GB" sz="2400" dirty="0"/>
              <a:t>Under 18- 1; 18-24- 6; 25-34- 19; 35-44- 18; 45-54- 18; 55-64- 24;  65-74- 19; 75-84-28; </a:t>
            </a:r>
          </a:p>
          <a:p>
            <a:pPr algn="l"/>
            <a:r>
              <a:rPr lang="en-GB" sz="2400" dirty="0"/>
              <a:t>85+ -8</a:t>
            </a:r>
          </a:p>
          <a:p>
            <a:pPr algn="l"/>
            <a:r>
              <a:rPr lang="en-GB" sz="2400" dirty="0"/>
              <a:t>In employment- 69; Unemployed- 4; Full-time education (school, college, university)- 4; Fully retired from work- 54; Other- 7</a:t>
            </a:r>
          </a:p>
          <a:p>
            <a:pPr algn="l"/>
            <a:r>
              <a:rPr lang="en-GB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Are you a parent or a legal guardian of any children aged under 16 years currently living in your home? Yes- 38; No- 105</a:t>
            </a:r>
          </a:p>
          <a:p>
            <a:pPr algn="l"/>
            <a:r>
              <a:rPr lang="en-GB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Do you have carer responsibilities for anyone in your household with a long-standing health problem or disability? Yes- 8; No- 129</a:t>
            </a:r>
            <a:endParaRPr lang="en-GB" sz="2400" dirty="0">
              <a:effectLst/>
              <a:ea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63415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 descr="Bar chart of the results for this question">
            <a:extLst>
              <a:ext uri="{FF2B5EF4-FFF2-40B4-BE49-F238E27FC236}">
                <a16:creationId xmlns:a16="http://schemas.microsoft.com/office/drawing/2014/main" id="{CA1B01C8-18EB-4C07-8B66-7CADEF37DCF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91943519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1E747929-94EF-69AF-D7C5-B730DB44736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-1325563"/>
            <a:ext cx="10515600" cy="132556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Slide 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1362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 descr="Bar chart of the results for this question">
            <a:extLst>
              <a:ext uri="{FF2B5EF4-FFF2-40B4-BE49-F238E27FC236}">
                <a16:creationId xmlns:a16="http://schemas.microsoft.com/office/drawing/2014/main" id="{074FD53E-1AE1-4D58-842A-652C4562F39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46882478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D6ECBE18-6F22-334E-18F0-4BE90C5ED26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-1325563"/>
            <a:ext cx="10515600" cy="132556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Slide 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76954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 descr="Bar chart of the results for this question">
            <a:extLst>
              <a:ext uri="{FF2B5EF4-FFF2-40B4-BE49-F238E27FC236}">
                <a16:creationId xmlns:a16="http://schemas.microsoft.com/office/drawing/2014/main" id="{7E7E6678-CFBA-4030-90B6-392B297FC55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32998541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F4A7CEA9-6590-EB65-CB38-2364F0C5D72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-1325563"/>
            <a:ext cx="10515600" cy="132556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Slide 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54410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170AF84-D3AE-4A8F-AFE5-108C5C78B9BD}"/>
              </a:ext>
            </a:extLst>
          </p:cNvPr>
          <p:cNvSpPr txBox="1"/>
          <p:nvPr/>
        </p:nvSpPr>
        <p:spPr>
          <a:xfrm>
            <a:off x="609600" y="499839"/>
            <a:ext cx="10972799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b="1" dirty="0">
                <a:effectLst/>
                <a:latin typeface="Calibri" panose="020F0502020204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If you use the website, what have you found most useful?</a:t>
            </a:r>
          </a:p>
          <a:p>
            <a:endParaRPr lang="en-GB" b="1" dirty="0">
              <a:latin typeface="Calibri" panose="020F050202020403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b="1" dirty="0">
                <a:latin typeface="Calibri" panose="020F0502020204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You said- </a:t>
            </a:r>
          </a:p>
          <a:p>
            <a:endParaRPr lang="en-GB" b="1" dirty="0">
              <a:latin typeface="Calibri" panose="020F050202020403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dirty="0">
              <a:latin typeface="Calibri" panose="020F050202020403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dirty="0">
              <a:latin typeface="Calibri" panose="020F050202020403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dirty="0">
              <a:latin typeface="Calibri" panose="020F050202020403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800" b="1" dirty="0">
              <a:effectLst/>
              <a:latin typeface="Calibri" panose="020F050202020403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dirty="0">
              <a:latin typeface="Calibri" panose="020F050202020403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800" b="1" dirty="0">
              <a:effectLst/>
              <a:latin typeface="Calibri" panose="020F050202020403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dirty="0">
              <a:latin typeface="Calibri" panose="020F050202020403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800" b="1" dirty="0">
              <a:effectLst/>
              <a:latin typeface="Calibri" panose="020F050202020403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dirty="0">
              <a:latin typeface="Calibri" panose="020F050202020403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800" b="1" dirty="0">
              <a:effectLst/>
              <a:latin typeface="Calibri" panose="020F050202020403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dirty="0">
              <a:latin typeface="Calibri" panose="020F050202020403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800" b="1" dirty="0">
              <a:effectLst/>
              <a:latin typeface="Calibri" panose="020F050202020403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b="1" dirty="0">
                <a:latin typeface="Calibri" panose="020F0502020204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We did-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alibri" panose="020F0502020204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Much bigger improvement on the previous use of the website.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alibri" panose="020F0502020204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Consider promotional strategies to promote patients to check the website – possible poster in reception/phone message when patient’s ring through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alibri" panose="020F0502020204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Online messaging has proved very positive for patients. </a:t>
            </a:r>
          </a:p>
          <a:p>
            <a:r>
              <a:rPr lang="en-GB" sz="1800" b="1" dirty="0">
                <a:effectLst/>
                <a:latin typeface="Calibri" panose="020F0502020204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Full results are available on request</a:t>
            </a:r>
            <a:endParaRPr lang="en-GB" b="1" dirty="0">
              <a:latin typeface="Calibri" panose="020F050202020403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" name="Group 4" descr="Box">
            <a:extLst>
              <a:ext uri="{FF2B5EF4-FFF2-40B4-BE49-F238E27FC236}">
                <a16:creationId xmlns:a16="http://schemas.microsoft.com/office/drawing/2014/main" id="{79FD92EA-4AD3-8C13-4D03-430CB4621F0E}"/>
              </a:ext>
            </a:extLst>
          </p:cNvPr>
          <p:cNvGrpSpPr/>
          <p:nvPr/>
        </p:nvGrpSpPr>
        <p:grpSpPr>
          <a:xfrm>
            <a:off x="887767" y="1473693"/>
            <a:ext cx="2086252" cy="1322773"/>
            <a:chOff x="887767" y="1473693"/>
            <a:chExt cx="2139518" cy="1580225"/>
          </a:xfrm>
        </p:grpSpPr>
        <p:sp>
          <p:nvSpPr>
            <p:cNvPr id="2" name="Speech Bubble: Rectangle 1">
              <a:extLst>
                <a:ext uri="{FF2B5EF4-FFF2-40B4-BE49-F238E27FC236}">
                  <a16:creationId xmlns:a16="http://schemas.microsoft.com/office/drawing/2014/main" id="{357D3C0E-E7A1-985B-FB0E-E5B36D78FCED}"/>
                </a:ext>
              </a:extLst>
            </p:cNvPr>
            <p:cNvSpPr/>
            <p:nvPr/>
          </p:nvSpPr>
          <p:spPr>
            <a:xfrm>
              <a:off x="887767" y="1473693"/>
              <a:ext cx="2139518" cy="1580225"/>
            </a:xfrm>
            <a:prstGeom prst="wedgeRectCallou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1E0C9E8C-8588-71A1-0260-9EA1E19A4B9A}"/>
                </a:ext>
              </a:extLst>
            </p:cNvPr>
            <p:cNvSpPr txBox="1"/>
            <p:nvPr/>
          </p:nvSpPr>
          <p:spPr>
            <a:xfrm>
              <a:off x="986900" y="1602419"/>
              <a:ext cx="1924975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“Being able to message a doctor about my health”</a:t>
              </a:r>
            </a:p>
          </p:txBody>
        </p:sp>
      </p:grpSp>
      <p:grpSp>
        <p:nvGrpSpPr>
          <p:cNvPr id="6" name="Group 5" descr="Box">
            <a:extLst>
              <a:ext uri="{FF2B5EF4-FFF2-40B4-BE49-F238E27FC236}">
                <a16:creationId xmlns:a16="http://schemas.microsoft.com/office/drawing/2014/main" id="{25B83BAB-6CB4-64C4-1450-BF8EC1FBC5AA}"/>
              </a:ext>
            </a:extLst>
          </p:cNvPr>
          <p:cNvGrpSpPr/>
          <p:nvPr/>
        </p:nvGrpSpPr>
        <p:grpSpPr>
          <a:xfrm>
            <a:off x="3801861" y="1980952"/>
            <a:ext cx="2587840" cy="1882066"/>
            <a:chOff x="887767" y="1473693"/>
            <a:chExt cx="2328573" cy="2555408"/>
          </a:xfrm>
        </p:grpSpPr>
        <p:sp>
          <p:nvSpPr>
            <p:cNvPr id="7" name="Speech Bubble: Rectangle 6">
              <a:extLst>
                <a:ext uri="{FF2B5EF4-FFF2-40B4-BE49-F238E27FC236}">
                  <a16:creationId xmlns:a16="http://schemas.microsoft.com/office/drawing/2014/main" id="{4253668D-0064-C63B-8DCE-615A2FDD2BD9}"/>
                </a:ext>
              </a:extLst>
            </p:cNvPr>
            <p:cNvSpPr/>
            <p:nvPr/>
          </p:nvSpPr>
          <p:spPr>
            <a:xfrm>
              <a:off x="887767" y="1473693"/>
              <a:ext cx="2328573" cy="2555408"/>
            </a:xfrm>
            <a:prstGeom prst="wedgeRectCallou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D98D4E21-A0E8-97FB-3DB3-1FB60A6DD7AC}"/>
                </a:ext>
              </a:extLst>
            </p:cNvPr>
            <p:cNvSpPr txBox="1"/>
            <p:nvPr/>
          </p:nvSpPr>
          <p:spPr>
            <a:xfrm>
              <a:off x="986900" y="1602419"/>
              <a:ext cx="1924975" cy="24266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“Being able to input symptoms and have it triaged by a GP and get an appointment if necessary”</a:t>
              </a:r>
            </a:p>
          </p:txBody>
        </p:sp>
      </p:grpSp>
      <p:grpSp>
        <p:nvGrpSpPr>
          <p:cNvPr id="9" name="Group 8" descr="Box">
            <a:extLst>
              <a:ext uri="{FF2B5EF4-FFF2-40B4-BE49-F238E27FC236}">
                <a16:creationId xmlns:a16="http://schemas.microsoft.com/office/drawing/2014/main" id="{96BE676F-DF69-96D7-C79B-94F8DFA58B74}"/>
              </a:ext>
            </a:extLst>
          </p:cNvPr>
          <p:cNvGrpSpPr/>
          <p:nvPr/>
        </p:nvGrpSpPr>
        <p:grpSpPr>
          <a:xfrm>
            <a:off x="1194044" y="3201631"/>
            <a:ext cx="2086252" cy="1322773"/>
            <a:chOff x="887767" y="1473693"/>
            <a:chExt cx="2139518" cy="1580225"/>
          </a:xfrm>
        </p:grpSpPr>
        <p:sp>
          <p:nvSpPr>
            <p:cNvPr id="10" name="Speech Bubble: Rectangle 9">
              <a:extLst>
                <a:ext uri="{FF2B5EF4-FFF2-40B4-BE49-F238E27FC236}">
                  <a16:creationId xmlns:a16="http://schemas.microsoft.com/office/drawing/2014/main" id="{EC516840-96C2-4B5E-BA31-0476F90516E4}"/>
                </a:ext>
              </a:extLst>
            </p:cNvPr>
            <p:cNvSpPr/>
            <p:nvPr/>
          </p:nvSpPr>
          <p:spPr>
            <a:xfrm>
              <a:off x="887767" y="1473693"/>
              <a:ext cx="2139518" cy="1580225"/>
            </a:xfrm>
            <a:prstGeom prst="wedgeRectCallou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741813F3-D9B6-E8DE-45EC-8F71E4E8E397}"/>
                </a:ext>
              </a:extLst>
            </p:cNvPr>
            <p:cNvSpPr txBox="1"/>
            <p:nvPr/>
          </p:nvSpPr>
          <p:spPr>
            <a:xfrm>
              <a:off x="986900" y="1602419"/>
              <a:ext cx="1924975" cy="7721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“Clear and informative”</a:t>
              </a:r>
            </a:p>
          </p:txBody>
        </p:sp>
      </p:grpSp>
      <p:grpSp>
        <p:nvGrpSpPr>
          <p:cNvPr id="12" name="Group 11" descr="Box">
            <a:extLst>
              <a:ext uri="{FF2B5EF4-FFF2-40B4-BE49-F238E27FC236}">
                <a16:creationId xmlns:a16="http://schemas.microsoft.com/office/drawing/2014/main" id="{C9329A5C-D0F5-0C15-F101-C5FCA6AFB085}"/>
              </a:ext>
            </a:extLst>
          </p:cNvPr>
          <p:cNvGrpSpPr/>
          <p:nvPr/>
        </p:nvGrpSpPr>
        <p:grpSpPr>
          <a:xfrm>
            <a:off x="6774131" y="1222525"/>
            <a:ext cx="2086252" cy="1322773"/>
            <a:chOff x="887767" y="1473693"/>
            <a:chExt cx="2139518" cy="1580225"/>
          </a:xfrm>
        </p:grpSpPr>
        <p:sp>
          <p:nvSpPr>
            <p:cNvPr id="13" name="Speech Bubble: Rectangle 12">
              <a:extLst>
                <a:ext uri="{FF2B5EF4-FFF2-40B4-BE49-F238E27FC236}">
                  <a16:creationId xmlns:a16="http://schemas.microsoft.com/office/drawing/2014/main" id="{F09105DC-A44E-802E-57C3-CD581A656E26}"/>
                </a:ext>
              </a:extLst>
            </p:cNvPr>
            <p:cNvSpPr/>
            <p:nvPr/>
          </p:nvSpPr>
          <p:spPr>
            <a:xfrm>
              <a:off x="887767" y="1473693"/>
              <a:ext cx="2139518" cy="1580225"/>
            </a:xfrm>
            <a:prstGeom prst="wedgeRectCallou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CD370DAB-008F-DBE3-3105-83509771D727}"/>
                </a:ext>
              </a:extLst>
            </p:cNvPr>
            <p:cNvSpPr txBox="1"/>
            <p:nvPr/>
          </p:nvSpPr>
          <p:spPr>
            <a:xfrm>
              <a:off x="986900" y="1602419"/>
              <a:ext cx="1924975" cy="7721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“What new website”</a:t>
              </a:r>
            </a:p>
          </p:txBody>
        </p:sp>
      </p:grpSp>
      <p:grpSp>
        <p:nvGrpSpPr>
          <p:cNvPr id="15" name="Group 14" descr="Box">
            <a:extLst>
              <a:ext uri="{FF2B5EF4-FFF2-40B4-BE49-F238E27FC236}">
                <a16:creationId xmlns:a16="http://schemas.microsoft.com/office/drawing/2014/main" id="{DEBBD94D-BD7B-D87D-CDE1-2742841B7692}"/>
              </a:ext>
            </a:extLst>
          </p:cNvPr>
          <p:cNvGrpSpPr/>
          <p:nvPr/>
        </p:nvGrpSpPr>
        <p:grpSpPr>
          <a:xfrm>
            <a:off x="8424879" y="2793687"/>
            <a:ext cx="2315592" cy="1989108"/>
            <a:chOff x="887767" y="1473693"/>
            <a:chExt cx="2139518" cy="1893586"/>
          </a:xfrm>
        </p:grpSpPr>
        <p:sp>
          <p:nvSpPr>
            <p:cNvPr id="16" name="Speech Bubble: Rectangle 15">
              <a:extLst>
                <a:ext uri="{FF2B5EF4-FFF2-40B4-BE49-F238E27FC236}">
                  <a16:creationId xmlns:a16="http://schemas.microsoft.com/office/drawing/2014/main" id="{51584E3B-7156-2A6B-2F4E-BC2C251D510C}"/>
                </a:ext>
              </a:extLst>
            </p:cNvPr>
            <p:cNvSpPr/>
            <p:nvPr/>
          </p:nvSpPr>
          <p:spPr>
            <a:xfrm>
              <a:off x="887767" y="1473693"/>
              <a:ext cx="2139518" cy="1580225"/>
            </a:xfrm>
            <a:prstGeom prst="wedgeRectCallou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BE970271-DFD4-32D4-A74D-777878E82AD6}"/>
                </a:ext>
              </a:extLst>
            </p:cNvPr>
            <p:cNvSpPr txBox="1"/>
            <p:nvPr/>
          </p:nvSpPr>
          <p:spPr>
            <a:xfrm>
              <a:off x="1004605" y="1602418"/>
              <a:ext cx="1893701" cy="17648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“Was not aware of online services. Need to </a:t>
              </a:r>
              <a:r>
                <a:rPr lang="en-GB" dirty="0" err="1"/>
                <a:t>promomte</a:t>
              </a:r>
              <a:r>
                <a:rPr lang="en-GB" dirty="0"/>
                <a:t>/make people aware”</a:t>
              </a:r>
            </a:p>
          </p:txBody>
        </p:sp>
      </p:grpSp>
      <p:sp>
        <p:nvSpPr>
          <p:cNvPr id="18" name="Title 17">
            <a:extLst>
              <a:ext uri="{FF2B5EF4-FFF2-40B4-BE49-F238E27FC236}">
                <a16:creationId xmlns:a16="http://schemas.microsoft.com/office/drawing/2014/main" id="{6E701C36-BD80-7F46-7D64-9CCAD40323F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-1325563"/>
            <a:ext cx="10515600" cy="132556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Slide 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46512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 descr="Bar chart of the results for this question">
            <a:extLst>
              <a:ext uri="{FF2B5EF4-FFF2-40B4-BE49-F238E27FC236}">
                <a16:creationId xmlns:a16="http://schemas.microsoft.com/office/drawing/2014/main" id="{8A43783A-1F2F-4F1C-AC3A-CB60E68ACF3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51900044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BA8CE780-8974-9371-4162-C7308C3C3EF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-1325563"/>
            <a:ext cx="10515600" cy="132556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Slide 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1848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 descr="Bar chart of the results for this question">
            <a:extLst>
              <a:ext uri="{FF2B5EF4-FFF2-40B4-BE49-F238E27FC236}">
                <a16:creationId xmlns:a16="http://schemas.microsoft.com/office/drawing/2014/main" id="{27BC07E4-22C6-4172-9657-BB409CC393B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67753509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67182BCC-421D-2731-3AD3-E01B51828E3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-1325563"/>
            <a:ext cx="10515600" cy="132556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Slide 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01359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 descr="Bar chart of the results for this question">
            <a:extLst>
              <a:ext uri="{FF2B5EF4-FFF2-40B4-BE49-F238E27FC236}">
                <a16:creationId xmlns:a16="http://schemas.microsoft.com/office/drawing/2014/main" id="{71CCE4CD-129B-4111-8D10-2C324CF4C02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13176644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21D65380-9D92-78F6-7AB5-11E7F56C4C7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-1325563"/>
            <a:ext cx="10515600" cy="132556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Slide 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06102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 descr="Bar chart of the results for this question">
            <a:extLst>
              <a:ext uri="{FF2B5EF4-FFF2-40B4-BE49-F238E27FC236}">
                <a16:creationId xmlns:a16="http://schemas.microsoft.com/office/drawing/2014/main" id="{CEE933B1-19C1-4AFF-9A5D-1C9A5DD9CEF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51241844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19587D55-3570-F2D2-F100-3DFFB14DD14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-1325563"/>
            <a:ext cx="10515600" cy="132556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Slide 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72445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655</TotalTime>
  <Words>619</Words>
  <Application>Microsoft Office PowerPoint</Application>
  <PresentationFormat>Widescreen</PresentationFormat>
  <Paragraphs>94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Office Theme</vt:lpstr>
      <vt:lpstr>DUNCHURCH SURGERY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Some questions about yourself (optional)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DUNCHURCH SURGERY</dc:title>
  <dc:creator>HUGHES, Emily (DUNCHURCH SURGERY)</dc:creator>
  <cp:lastModifiedBy>Katy Morson</cp:lastModifiedBy>
  <cp:revision>44</cp:revision>
  <cp:lastPrinted>2024-03-14T08:03:34Z</cp:lastPrinted>
  <dcterms:created xsi:type="dcterms:W3CDTF">2023-03-28T09:26:30Z</dcterms:created>
  <dcterms:modified xsi:type="dcterms:W3CDTF">2025-01-14T13:51:34Z</dcterms:modified>
</cp:coreProperties>
</file>